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5"/>
  </p:notesMasterIdLst>
  <p:sldIdLst>
    <p:sldId id="256" r:id="rId2"/>
    <p:sldId id="257" r:id="rId3"/>
    <p:sldId id="258" r:id="rId4"/>
    <p:sldId id="259" r:id="rId5"/>
    <p:sldId id="293" r:id="rId6"/>
    <p:sldId id="294" r:id="rId7"/>
    <p:sldId id="295" r:id="rId8"/>
    <p:sldId id="296" r:id="rId9"/>
    <p:sldId id="297" r:id="rId10"/>
    <p:sldId id="298" r:id="rId11"/>
    <p:sldId id="299" r:id="rId12"/>
    <p:sldId id="300" r:id="rId13"/>
    <p:sldId id="301" r:id="rId14"/>
    <p:sldId id="302" r:id="rId15"/>
    <p:sldId id="303" r:id="rId16"/>
    <p:sldId id="304" r:id="rId17"/>
    <p:sldId id="333" r:id="rId18"/>
    <p:sldId id="306" r:id="rId19"/>
    <p:sldId id="307" r:id="rId20"/>
    <p:sldId id="308" r:id="rId21"/>
    <p:sldId id="309" r:id="rId22"/>
    <p:sldId id="310" r:id="rId23"/>
    <p:sldId id="311" r:id="rId24"/>
    <p:sldId id="312" r:id="rId25"/>
    <p:sldId id="313" r:id="rId26"/>
    <p:sldId id="314" r:id="rId27"/>
    <p:sldId id="315" r:id="rId28"/>
    <p:sldId id="316" r:id="rId29"/>
    <p:sldId id="317" r:id="rId30"/>
    <p:sldId id="374" r:id="rId31"/>
    <p:sldId id="318" r:id="rId32"/>
    <p:sldId id="373" r:id="rId33"/>
    <p:sldId id="319" r:id="rId34"/>
  </p:sldIdLst>
  <p:sldSz cx="9144000" cy="6858000" type="screen4x3"/>
  <p:notesSz cx="6858000" cy="9144000"/>
  <p:embeddedFontLst>
    <p:embeddedFont>
      <p:font typeface="Play" pitchFamily="2" charset="0"/>
      <p:regular r:id="rId36"/>
      <p:bold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98" roundtripDataSignature="AMtx7mhdARLKu5JzDofNAmoffZA3bKX30w=="/>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AE7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33BC67D-BADE-4997-BD9A-384BDA182935}">
  <a:tblStyle styleId="{433BC67D-BADE-4997-BD9A-384BDA182935}" styleName="Table_0">
    <a:wholeTbl>
      <a:tcTxStyle b="off" i="off">
        <a:font>
          <a:latin typeface="Aptos"/>
          <a:ea typeface="Aptos"/>
          <a:cs typeface="Aptos"/>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Aptos"/>
          <a:ea typeface="Aptos"/>
          <a:cs typeface="Aptos"/>
        </a:font>
        <a:schemeClr val="lt1"/>
      </a:tcTxStyle>
      <a:tcStyle>
        <a:tcBdr/>
        <a:fill>
          <a:solidFill>
            <a:schemeClr val="accent1"/>
          </a:solidFill>
        </a:fill>
      </a:tcStyle>
    </a:lastCol>
    <a:firstCol>
      <a:tcTxStyle b="on" i="off">
        <a:font>
          <a:latin typeface="Aptos"/>
          <a:ea typeface="Aptos"/>
          <a:cs typeface="Aptos"/>
        </a:font>
        <a:schemeClr val="lt1"/>
      </a:tcTxStyle>
      <a:tcStyle>
        <a:tcBdr/>
        <a:fill>
          <a:solidFill>
            <a:schemeClr val="accent1"/>
          </a:solidFill>
        </a:fill>
      </a:tcStyle>
    </a:firstCol>
    <a:lastRow>
      <a:tcTxStyle b="on" i="off">
        <a:font>
          <a:latin typeface="Aptos"/>
          <a:ea typeface="Aptos"/>
          <a:cs typeface="Aptos"/>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ptos"/>
          <a:ea typeface="Aptos"/>
          <a:cs typeface="Aptos"/>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254"/>
    <p:restoredTop sz="73699" autoAdjust="0"/>
  </p:normalViewPr>
  <p:slideViewPr>
    <p:cSldViewPr snapToGrid="0">
      <p:cViewPr varScale="1">
        <p:scale>
          <a:sx n="92" d="100"/>
          <a:sy n="92" d="100"/>
        </p:scale>
        <p:origin x="1744" y="176"/>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2.fntdata"/><Relationship Id="rId10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100" Type="http://schemas.openxmlformats.org/officeDocument/2006/relationships/viewProps" Target="viewProps.xml"/><Relationship Id="rId8" Type="http://schemas.openxmlformats.org/officeDocument/2006/relationships/slide" Target="slides/slide7.xml"/><Relationship Id="rId98" Type="http://customschemas.google.com/relationships/presentationmetadata" Target="meta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CA"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 name="Google Shape;5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60" name="Google Shape;60;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p4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3" name="Google Shape;453;p4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p4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9" name="Google Shape;459;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dirty="0">
              <a:solidFill>
                <a:srgbClr val="0D266D"/>
              </a:solidFill>
            </a:endParaRPr>
          </a:p>
          <a:p>
            <a:pPr marL="0" marR="0" lvl="0" indent="0" algn="l" rtl="0">
              <a:lnSpc>
                <a:spcPct val="100000"/>
              </a:lnSpc>
              <a:spcBef>
                <a:spcPts val="0"/>
              </a:spcBef>
              <a:spcAft>
                <a:spcPts val="0"/>
              </a:spcAft>
              <a:buClr>
                <a:schemeClr val="dk1"/>
              </a:buClr>
              <a:buSzPts val="1200"/>
              <a:buFont typeface="Calibri"/>
              <a:buNone/>
            </a:pPr>
            <a:endParaRPr b="0" dirty="0">
              <a:solidFill>
                <a:srgbClr val="0D266D"/>
              </a:solidFill>
            </a:endParaRPr>
          </a:p>
          <a:p>
            <a:pPr marL="0" lvl="0" indent="0" algn="l" rtl="0">
              <a:spcBef>
                <a:spcPts val="0"/>
              </a:spcBef>
              <a:spcAft>
                <a:spcPts val="0"/>
              </a:spcAft>
              <a:buNone/>
            </a:pPr>
            <a:endParaRPr dirty="0"/>
          </a:p>
        </p:txBody>
      </p:sp>
      <p:sp>
        <p:nvSpPr>
          <p:cNvPr id="460" name="Google Shape;460;p4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p4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8" name="Google Shape;468;p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p4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4" name="Google Shape;474;p4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
        <p:cNvGrpSpPr/>
        <p:nvPr/>
      </p:nvGrpSpPr>
      <p:grpSpPr>
        <a:xfrm>
          <a:off x="0" y="0"/>
          <a:ext cx="0" cy="0"/>
          <a:chOff x="0" y="0"/>
          <a:chExt cx="0" cy="0"/>
        </a:xfrm>
      </p:grpSpPr>
      <p:sp>
        <p:nvSpPr>
          <p:cNvPr id="478" name="Google Shape;478;p4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9" name="Google Shape;479;p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D266D"/>
              </a:buClr>
              <a:buSzPts val="1200"/>
              <a:buFont typeface="Calibri"/>
              <a:buNone/>
            </a:pPr>
            <a:r>
              <a:rPr lang="fr-CA" sz="1200" b="1" dirty="0">
                <a:solidFill>
                  <a:srgbClr val="0D266D"/>
                </a:solidFill>
              </a:rPr>
              <a:t>Les bonnes réponses sont surlignées en bleu.</a:t>
            </a:r>
            <a:endParaRPr sz="900" dirty="0">
              <a:solidFill>
                <a:srgbClr val="0D266D"/>
              </a:solidFill>
            </a:endParaRPr>
          </a:p>
          <a:p>
            <a:pPr marL="0" lvl="0" indent="0" algn="l" rtl="0">
              <a:spcBef>
                <a:spcPts val="0"/>
              </a:spcBef>
              <a:spcAft>
                <a:spcPts val="0"/>
              </a:spcAft>
              <a:buNone/>
            </a:pPr>
            <a:endParaRPr dirty="0"/>
          </a:p>
        </p:txBody>
      </p:sp>
      <p:sp>
        <p:nvSpPr>
          <p:cNvPr id="480" name="Google Shape;480;p4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p4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8" name="Google Shape;488;p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p4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4" name="Google Shape;494;p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D266D"/>
              </a:buClr>
              <a:buSzPts val="1200"/>
              <a:buFont typeface="Calibri"/>
              <a:buNone/>
            </a:pPr>
            <a:r>
              <a:rPr lang="fr-CA" sz="1200" b="1" dirty="0">
                <a:solidFill>
                  <a:srgbClr val="0D266D"/>
                </a:solidFill>
              </a:rPr>
              <a:t>Les bonnes réponses sont surlignées en bleu.</a:t>
            </a:r>
            <a:endParaRPr sz="1200" dirty="0">
              <a:solidFill>
                <a:srgbClr val="0D266D"/>
              </a:solidFill>
            </a:endParaRPr>
          </a:p>
          <a:p>
            <a:pPr marL="0" marR="0" lvl="0" indent="0" algn="l" rtl="0">
              <a:lnSpc>
                <a:spcPct val="100000"/>
              </a:lnSpc>
              <a:spcBef>
                <a:spcPts val="0"/>
              </a:spcBef>
              <a:spcAft>
                <a:spcPts val="0"/>
              </a:spcAft>
              <a:buClr>
                <a:schemeClr val="dk1"/>
              </a:buClr>
              <a:buSzPts val="1200"/>
              <a:buFont typeface="Calibri"/>
              <a:buNone/>
            </a:pPr>
            <a:endParaRPr sz="1200" dirty="0">
              <a:solidFill>
                <a:srgbClr val="0D266D"/>
              </a:solidFill>
            </a:endParaRPr>
          </a:p>
          <a:p>
            <a:pPr marL="0" lvl="0" indent="0" algn="l" rtl="0">
              <a:spcBef>
                <a:spcPts val="0"/>
              </a:spcBef>
              <a:spcAft>
                <a:spcPts val="0"/>
              </a:spcAft>
              <a:buNone/>
            </a:pPr>
            <a:endParaRPr dirty="0"/>
          </a:p>
        </p:txBody>
      </p:sp>
      <p:sp>
        <p:nvSpPr>
          <p:cNvPr id="495" name="Google Shape;495;p4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a:extLst>
            <a:ext uri="{FF2B5EF4-FFF2-40B4-BE49-F238E27FC236}">
              <a16:creationId xmlns:a16="http://schemas.microsoft.com/office/drawing/2014/main" id="{19ADFF0F-B8A2-BB13-72B3-E28B5A78B634}"/>
            </a:ext>
          </a:extLst>
        </p:cNvPr>
        <p:cNvGrpSpPr/>
        <p:nvPr/>
      </p:nvGrpSpPr>
      <p:grpSpPr>
        <a:xfrm>
          <a:off x="0" y="0"/>
          <a:ext cx="0" cy="0"/>
          <a:chOff x="0" y="0"/>
          <a:chExt cx="0" cy="0"/>
        </a:xfrm>
      </p:grpSpPr>
      <p:sp>
        <p:nvSpPr>
          <p:cNvPr id="502" name="Google Shape;502;p50:notes">
            <a:extLst>
              <a:ext uri="{FF2B5EF4-FFF2-40B4-BE49-F238E27FC236}">
                <a16:creationId xmlns:a16="http://schemas.microsoft.com/office/drawing/2014/main" id="{07D2D147-D27F-6FD5-338E-6B430190A59D}"/>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3" name="Google Shape;503;p50:notes">
            <a:extLst>
              <a:ext uri="{FF2B5EF4-FFF2-40B4-BE49-F238E27FC236}">
                <a16:creationId xmlns:a16="http://schemas.microsoft.com/office/drawing/2014/main" id="{29DEF59D-22A5-6595-43A3-3F660ADCE3E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D266D"/>
              </a:buClr>
              <a:buSzPts val="1200"/>
              <a:buFont typeface="Calibri"/>
              <a:buNone/>
            </a:pPr>
            <a:r>
              <a:rPr lang="fr-CA" sz="1200" b="1" dirty="0">
                <a:solidFill>
                  <a:srgbClr val="0D266D"/>
                </a:solidFill>
              </a:rPr>
              <a:t>La bonne réponse est surlignée en bleu.</a:t>
            </a:r>
            <a:endParaRPr sz="1200" dirty="0">
              <a:solidFill>
                <a:srgbClr val="0D266D"/>
              </a:solidFill>
            </a:endParaRPr>
          </a:p>
          <a:p>
            <a:pPr marL="0" lvl="0" indent="0" algn="l" rtl="0">
              <a:spcBef>
                <a:spcPts val="0"/>
              </a:spcBef>
              <a:spcAft>
                <a:spcPts val="0"/>
              </a:spcAft>
              <a:buNone/>
            </a:pPr>
            <a:endParaRPr dirty="0"/>
          </a:p>
        </p:txBody>
      </p:sp>
      <p:sp>
        <p:nvSpPr>
          <p:cNvPr id="504" name="Google Shape;504;p50:notes">
            <a:extLst>
              <a:ext uri="{FF2B5EF4-FFF2-40B4-BE49-F238E27FC236}">
                <a16:creationId xmlns:a16="http://schemas.microsoft.com/office/drawing/2014/main" id="{6ED26CE7-6474-C8AF-5C90-29EC02D34119}"/>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17</a:t>
            </a:fld>
            <a:endParaRPr/>
          </a:p>
        </p:txBody>
      </p:sp>
    </p:spTree>
    <p:extLst>
      <p:ext uri="{BB962C8B-B14F-4D97-AF65-F5344CB8AC3E}">
        <p14:creationId xmlns:p14="http://schemas.microsoft.com/office/powerpoint/2010/main" val="40006834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p:cNvGrpSpPr/>
        <p:nvPr/>
      </p:nvGrpSpPr>
      <p:grpSpPr>
        <a:xfrm>
          <a:off x="0" y="0"/>
          <a:ext cx="0" cy="0"/>
          <a:chOff x="0" y="0"/>
          <a:chExt cx="0" cy="0"/>
        </a:xfrm>
      </p:grpSpPr>
      <p:sp>
        <p:nvSpPr>
          <p:cNvPr id="511" name="Google Shape;511;p5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2" name="Google Shape;512;p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p5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8" name="Google Shape;518;p5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b="1"/>
          </a:p>
        </p:txBody>
      </p:sp>
      <p:sp>
        <p:nvSpPr>
          <p:cNvPr id="519" name="Google Shape;519;p5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8" name="Google Shape;6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69" name="Google Shape;69;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p5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8" name="Google Shape;528;p5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CA" b="1" dirty="0"/>
              <a:t>Informations additionnelles de la diapositive 19.</a:t>
            </a:r>
            <a:endParaRPr lang="fr-CA" dirty="0"/>
          </a:p>
          <a:p>
            <a:pPr marL="0" marR="0" lvl="0" indent="0" algn="l" rtl="0">
              <a:lnSpc>
                <a:spcPct val="100000"/>
              </a:lnSpc>
              <a:spcBef>
                <a:spcPts val="0"/>
              </a:spcBef>
              <a:spcAft>
                <a:spcPts val="0"/>
              </a:spcAft>
              <a:buClr>
                <a:schemeClr val="dk1"/>
              </a:buClr>
              <a:buSzPts val="1200"/>
              <a:buFont typeface="Calibri"/>
              <a:buNone/>
            </a:pPr>
            <a:endParaRPr lang="fr-CA" dirty="0"/>
          </a:p>
          <a:p>
            <a:pPr marL="0" lvl="0" indent="0" algn="l" rtl="0">
              <a:spcBef>
                <a:spcPts val="0"/>
              </a:spcBef>
              <a:spcAft>
                <a:spcPts val="0"/>
              </a:spcAft>
              <a:buNone/>
            </a:pP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p5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4" name="Google Shape;534;p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CA" b="1" dirty="0"/>
              <a:t>Informations additionnelles de la diapositive 19.</a:t>
            </a:r>
            <a:endParaRPr lang="fr-CA" dirty="0"/>
          </a:p>
          <a:p>
            <a:pPr marL="0" marR="0" lvl="0" indent="0" algn="l" rtl="0">
              <a:lnSpc>
                <a:spcPct val="100000"/>
              </a:lnSpc>
              <a:spcBef>
                <a:spcPts val="0"/>
              </a:spcBef>
              <a:spcAft>
                <a:spcPts val="0"/>
              </a:spcAft>
              <a:buClr>
                <a:schemeClr val="dk1"/>
              </a:buClr>
              <a:buSzPts val="1200"/>
              <a:buFont typeface="Calibri"/>
              <a:buNone/>
            </a:pPr>
            <a:endParaRPr lang="fr-CA" dirty="0"/>
          </a:p>
          <a:p>
            <a:pPr marL="0" lvl="0" indent="0" algn="l" rtl="0">
              <a:spcBef>
                <a:spcPts val="0"/>
              </a:spcBef>
              <a:spcAft>
                <a:spcPts val="0"/>
              </a:spcAft>
              <a:buNone/>
            </a:pP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
        <p:cNvGrpSpPr/>
        <p:nvPr/>
      </p:nvGrpSpPr>
      <p:grpSpPr>
        <a:xfrm>
          <a:off x="0" y="0"/>
          <a:ext cx="0" cy="0"/>
          <a:chOff x="0" y="0"/>
          <a:chExt cx="0" cy="0"/>
        </a:xfrm>
      </p:grpSpPr>
      <p:sp>
        <p:nvSpPr>
          <p:cNvPr id="539" name="Google Shape;539;p5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0" name="Google Shape;540;p5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fr-CA" sz="1200" b="1" dirty="0">
                <a:latin typeface="Arial"/>
                <a:ea typeface="Arial"/>
                <a:cs typeface="Arial"/>
                <a:sym typeface="Arial"/>
              </a:rPr>
              <a:t>Les bonnes réponses sont indiquées dans le tableau.</a:t>
            </a:r>
            <a:endParaRPr sz="1200" dirty="0">
              <a:solidFill>
                <a:srgbClr val="0D266D"/>
              </a:solidFill>
            </a:endParaRPr>
          </a:p>
          <a:p>
            <a:pPr marL="0" marR="0" lvl="0" indent="0" algn="l" rtl="0">
              <a:lnSpc>
                <a:spcPct val="100000"/>
              </a:lnSpc>
              <a:spcBef>
                <a:spcPts val="0"/>
              </a:spcBef>
              <a:spcAft>
                <a:spcPts val="0"/>
              </a:spcAft>
              <a:buClr>
                <a:schemeClr val="dk1"/>
              </a:buClr>
              <a:buSzPts val="1200"/>
              <a:buFont typeface="Calibri"/>
              <a:buNone/>
            </a:pPr>
            <a:endParaRPr sz="1200" b="1" dirty="0">
              <a:solidFill>
                <a:srgbClr val="0D266D"/>
              </a:solidFill>
            </a:endParaRPr>
          </a:p>
          <a:p>
            <a:pPr marL="0" marR="0" lvl="0" indent="0" algn="l" rtl="0">
              <a:lnSpc>
                <a:spcPct val="100000"/>
              </a:lnSpc>
              <a:spcBef>
                <a:spcPts val="0"/>
              </a:spcBef>
              <a:spcAft>
                <a:spcPts val="0"/>
              </a:spcAft>
              <a:buClr>
                <a:schemeClr val="dk1"/>
              </a:buClr>
              <a:buSzPts val="1200"/>
              <a:buFont typeface="Calibri"/>
              <a:buNone/>
            </a:pPr>
            <a:endParaRPr sz="1200" b="1" dirty="0">
              <a:solidFill>
                <a:srgbClr val="0D266D"/>
              </a:solidFill>
            </a:endParaRPr>
          </a:p>
          <a:p>
            <a:pPr marL="0" lvl="0" indent="0" algn="l" rtl="0">
              <a:spcBef>
                <a:spcPts val="0"/>
              </a:spcBef>
              <a:spcAft>
                <a:spcPts val="0"/>
              </a:spcAft>
              <a:buNone/>
            </a:pPr>
            <a:endParaRPr b="1" dirty="0"/>
          </a:p>
        </p:txBody>
      </p:sp>
      <p:sp>
        <p:nvSpPr>
          <p:cNvPr id="541" name="Google Shape;541;p5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p5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0" name="Google Shape;550;p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5" name="Google Shape;555;p5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6" name="Google Shape;556;p5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fr-CA" sz="1200" b="1" dirty="0">
                <a:latin typeface="Arial"/>
                <a:ea typeface="Arial"/>
                <a:cs typeface="Arial"/>
                <a:sym typeface="Arial"/>
              </a:rPr>
              <a:t>La bonne réponse est surlignée en bleu.</a:t>
            </a:r>
            <a:endParaRPr sz="1200" dirty="0">
              <a:solidFill>
                <a:srgbClr val="0D266D"/>
              </a:solidFill>
            </a:endParaRPr>
          </a:p>
          <a:p>
            <a:pPr marL="0" marR="0" lvl="0" indent="0" algn="l" rtl="0">
              <a:lnSpc>
                <a:spcPct val="100000"/>
              </a:lnSpc>
              <a:spcBef>
                <a:spcPts val="0"/>
              </a:spcBef>
              <a:spcAft>
                <a:spcPts val="0"/>
              </a:spcAft>
              <a:buClr>
                <a:schemeClr val="dk1"/>
              </a:buClr>
              <a:buSzPts val="1200"/>
              <a:buFont typeface="Calibri"/>
              <a:buNone/>
            </a:pPr>
            <a:endParaRPr sz="1200" b="1" dirty="0">
              <a:solidFill>
                <a:srgbClr val="0D266D"/>
              </a:solidFill>
            </a:endParaRPr>
          </a:p>
          <a:p>
            <a:pPr marL="0" lvl="0" indent="0" algn="l" rtl="0">
              <a:spcBef>
                <a:spcPts val="0"/>
              </a:spcBef>
              <a:spcAft>
                <a:spcPts val="0"/>
              </a:spcAft>
              <a:buNone/>
            </a:pPr>
            <a:endParaRPr b="1" dirty="0"/>
          </a:p>
        </p:txBody>
      </p:sp>
      <p:sp>
        <p:nvSpPr>
          <p:cNvPr id="557" name="Google Shape;557;p5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3"/>
        <p:cNvGrpSpPr/>
        <p:nvPr/>
      </p:nvGrpSpPr>
      <p:grpSpPr>
        <a:xfrm>
          <a:off x="0" y="0"/>
          <a:ext cx="0" cy="0"/>
          <a:chOff x="0" y="0"/>
          <a:chExt cx="0" cy="0"/>
        </a:xfrm>
      </p:grpSpPr>
      <p:sp>
        <p:nvSpPr>
          <p:cNvPr id="564" name="Google Shape;564;p5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5" name="Google Shape;565;p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9"/>
        <p:cNvGrpSpPr/>
        <p:nvPr/>
      </p:nvGrpSpPr>
      <p:grpSpPr>
        <a:xfrm>
          <a:off x="0" y="0"/>
          <a:ext cx="0" cy="0"/>
          <a:chOff x="0" y="0"/>
          <a:chExt cx="0" cy="0"/>
        </a:xfrm>
      </p:grpSpPr>
      <p:sp>
        <p:nvSpPr>
          <p:cNvPr id="570" name="Google Shape;570;p5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1" name="Google Shape;571;p5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2" name="Google Shape;572;p5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p6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8" name="Google Shape;578;p6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1200"/>
              </a:spcBef>
              <a:spcAft>
                <a:spcPts val="0"/>
              </a:spcAft>
              <a:buNone/>
            </a:pPr>
            <a:r>
              <a:rPr lang="fr-CA" b="1" dirty="0"/>
              <a:t>Les bonnes réponses sont surlignées en bleu.</a:t>
            </a:r>
            <a:endParaRPr b="1" dirty="0"/>
          </a:p>
        </p:txBody>
      </p:sp>
      <p:sp>
        <p:nvSpPr>
          <p:cNvPr id="579" name="Google Shape;579;p6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7"/>
        <p:cNvGrpSpPr/>
        <p:nvPr/>
      </p:nvGrpSpPr>
      <p:grpSpPr>
        <a:xfrm>
          <a:off x="0" y="0"/>
          <a:ext cx="0" cy="0"/>
          <a:chOff x="0" y="0"/>
          <a:chExt cx="0" cy="0"/>
        </a:xfrm>
      </p:grpSpPr>
      <p:sp>
        <p:nvSpPr>
          <p:cNvPr id="588" name="Google Shape;588;p6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9" name="Google Shape;589;p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4" name="Google Shape;594;p6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5" name="Google Shape;595;p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CA" b="1" dirty="0"/>
              <a:t>Informations additionnelles de la diapositive 28.</a:t>
            </a:r>
            <a:endParaRPr lang="fr-CA" dirty="0"/>
          </a:p>
          <a:p>
            <a:pPr marL="0" marR="0" lvl="0" indent="0" algn="l" rtl="0">
              <a:lnSpc>
                <a:spcPct val="100000"/>
              </a:lnSpc>
              <a:spcBef>
                <a:spcPts val="0"/>
              </a:spcBef>
              <a:spcAft>
                <a:spcPts val="0"/>
              </a:spcAft>
              <a:buClr>
                <a:schemeClr val="dk1"/>
              </a:buClr>
              <a:buSzPts val="1200"/>
              <a:buFont typeface="Calibri"/>
              <a:buNone/>
            </a:pPr>
            <a:endParaRPr lang="fr-CA" dirty="0"/>
          </a:p>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 name="Google Shape;8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 name="Google Shape;82;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9">
          <a:extLst>
            <a:ext uri="{FF2B5EF4-FFF2-40B4-BE49-F238E27FC236}">
              <a16:creationId xmlns:a16="http://schemas.microsoft.com/office/drawing/2014/main" id="{225DB3B8-BEC4-B732-6C4A-1691BD6E7DC3}"/>
            </a:ext>
          </a:extLst>
        </p:cNvPr>
        <p:cNvGrpSpPr/>
        <p:nvPr/>
      </p:nvGrpSpPr>
      <p:grpSpPr>
        <a:xfrm>
          <a:off x="0" y="0"/>
          <a:ext cx="0" cy="0"/>
          <a:chOff x="0" y="0"/>
          <a:chExt cx="0" cy="0"/>
        </a:xfrm>
      </p:grpSpPr>
      <p:sp>
        <p:nvSpPr>
          <p:cNvPr id="600" name="Google Shape;600;p63:notes">
            <a:extLst>
              <a:ext uri="{FF2B5EF4-FFF2-40B4-BE49-F238E27FC236}">
                <a16:creationId xmlns:a16="http://schemas.microsoft.com/office/drawing/2014/main" id="{70651558-EF03-2CFC-7DFB-53AAF143D916}"/>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1" name="Google Shape;601;p63:notes">
            <a:extLst>
              <a:ext uri="{FF2B5EF4-FFF2-40B4-BE49-F238E27FC236}">
                <a16:creationId xmlns:a16="http://schemas.microsoft.com/office/drawing/2014/main" id="{2D9F9522-3ABD-AF7A-1215-0658372B882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lang="fr-CA" dirty="0"/>
          </a:p>
          <a:p>
            <a:pPr marL="0" lvl="0" indent="0" algn="l" rtl="0">
              <a:spcBef>
                <a:spcPts val="0"/>
              </a:spcBef>
              <a:spcAft>
                <a:spcPts val="0"/>
              </a:spcAft>
              <a:buNone/>
            </a:pPr>
            <a:endParaRPr dirty="0"/>
          </a:p>
        </p:txBody>
      </p:sp>
      <p:sp>
        <p:nvSpPr>
          <p:cNvPr id="602" name="Google Shape;602;p63:notes">
            <a:extLst>
              <a:ext uri="{FF2B5EF4-FFF2-40B4-BE49-F238E27FC236}">
                <a16:creationId xmlns:a16="http://schemas.microsoft.com/office/drawing/2014/main" id="{32367A35-BB54-1719-7358-FB04A19BD12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30</a:t>
            </a:fld>
            <a:endParaRPr/>
          </a:p>
        </p:txBody>
      </p:sp>
    </p:spTree>
    <p:extLst>
      <p:ext uri="{BB962C8B-B14F-4D97-AF65-F5344CB8AC3E}">
        <p14:creationId xmlns:p14="http://schemas.microsoft.com/office/powerpoint/2010/main" val="40071412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9"/>
        <p:cNvGrpSpPr/>
        <p:nvPr/>
      </p:nvGrpSpPr>
      <p:grpSpPr>
        <a:xfrm>
          <a:off x="0" y="0"/>
          <a:ext cx="0" cy="0"/>
          <a:chOff x="0" y="0"/>
          <a:chExt cx="0" cy="0"/>
        </a:xfrm>
      </p:grpSpPr>
      <p:sp>
        <p:nvSpPr>
          <p:cNvPr id="600" name="Google Shape;600;p6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1" name="Google Shape;601;p6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lang="fr-CA" dirty="0"/>
          </a:p>
          <a:p>
            <a:pPr marL="0" lvl="0" indent="0" algn="l" rtl="0">
              <a:spcBef>
                <a:spcPts val="0"/>
              </a:spcBef>
              <a:spcAft>
                <a:spcPts val="0"/>
              </a:spcAft>
              <a:buNone/>
            </a:pPr>
            <a:endParaRPr lang="fr-CA" dirty="0"/>
          </a:p>
          <a:p>
            <a:pPr marL="0" lvl="0" indent="0" algn="l" rtl="0">
              <a:spcBef>
                <a:spcPts val="0"/>
              </a:spcBef>
              <a:spcAft>
                <a:spcPts val="0"/>
              </a:spcAft>
              <a:buNone/>
            </a:pPr>
            <a:endParaRPr lang="fr-CA" dirty="0"/>
          </a:p>
          <a:p>
            <a:pPr marL="0" lvl="0" indent="0" algn="l" rtl="0">
              <a:spcBef>
                <a:spcPts val="0"/>
              </a:spcBef>
              <a:spcAft>
                <a:spcPts val="0"/>
              </a:spcAft>
              <a:buNone/>
            </a:pPr>
            <a:endParaRPr lang="fr-CA" dirty="0"/>
          </a:p>
          <a:p>
            <a:pPr marL="0" lvl="0" indent="0" algn="l" rtl="0">
              <a:spcBef>
                <a:spcPts val="0"/>
              </a:spcBef>
              <a:spcAft>
                <a:spcPts val="0"/>
              </a:spcAft>
              <a:buNone/>
            </a:pPr>
            <a:endParaRPr lang="fr-CA" dirty="0"/>
          </a:p>
          <a:p>
            <a:pPr marL="0" lvl="0" indent="0" algn="l" rtl="0">
              <a:spcBef>
                <a:spcPts val="0"/>
              </a:spcBef>
              <a:spcAft>
                <a:spcPts val="0"/>
              </a:spcAft>
              <a:buNone/>
            </a:pPr>
            <a:endParaRPr lang="fr-CA" dirty="0"/>
          </a:p>
          <a:p>
            <a:pPr marL="0" lvl="0" indent="0" algn="l" rtl="0">
              <a:spcBef>
                <a:spcPts val="0"/>
              </a:spcBef>
              <a:spcAft>
                <a:spcPts val="0"/>
              </a:spcAft>
              <a:buNone/>
            </a:pPr>
            <a:endParaRPr dirty="0"/>
          </a:p>
        </p:txBody>
      </p:sp>
      <p:sp>
        <p:nvSpPr>
          <p:cNvPr id="602" name="Google Shape;602;p6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a:extLst>
            <a:ext uri="{FF2B5EF4-FFF2-40B4-BE49-F238E27FC236}">
              <a16:creationId xmlns:a16="http://schemas.microsoft.com/office/drawing/2014/main" id="{DD0F5429-63D3-30B1-795A-0363D1A932E8}"/>
            </a:ext>
          </a:extLst>
        </p:cNvPr>
        <p:cNvGrpSpPr/>
        <p:nvPr/>
      </p:nvGrpSpPr>
      <p:grpSpPr>
        <a:xfrm>
          <a:off x="0" y="0"/>
          <a:ext cx="0" cy="0"/>
          <a:chOff x="0" y="0"/>
          <a:chExt cx="0" cy="0"/>
        </a:xfrm>
      </p:grpSpPr>
      <p:sp>
        <p:nvSpPr>
          <p:cNvPr id="388" name="Google Shape;388;p36:notes">
            <a:extLst>
              <a:ext uri="{FF2B5EF4-FFF2-40B4-BE49-F238E27FC236}">
                <a16:creationId xmlns:a16="http://schemas.microsoft.com/office/drawing/2014/main" id="{68ACF66A-49AA-AECA-2CB1-14E6F1AF2C54}"/>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9" name="Google Shape;389;p36:notes">
            <a:extLst>
              <a:ext uri="{FF2B5EF4-FFF2-40B4-BE49-F238E27FC236}">
                <a16:creationId xmlns:a16="http://schemas.microsoft.com/office/drawing/2014/main" id="{B68F06A4-84D7-8007-1E3A-93324221E95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dirty="0">
              <a:solidFill>
                <a:srgbClr val="0D266D"/>
              </a:solidFill>
            </a:endParaRPr>
          </a:p>
          <a:p>
            <a:pPr marL="0" lvl="0" indent="0" algn="l" rtl="0">
              <a:spcBef>
                <a:spcPts val="0"/>
              </a:spcBef>
              <a:spcAft>
                <a:spcPts val="0"/>
              </a:spcAft>
              <a:buNone/>
            </a:pPr>
            <a:endParaRPr dirty="0"/>
          </a:p>
        </p:txBody>
      </p:sp>
      <p:sp>
        <p:nvSpPr>
          <p:cNvPr id="390" name="Google Shape;390;p36:notes">
            <a:extLst>
              <a:ext uri="{FF2B5EF4-FFF2-40B4-BE49-F238E27FC236}">
                <a16:creationId xmlns:a16="http://schemas.microsoft.com/office/drawing/2014/main" id="{F3E403C1-4A3E-FB09-E425-E487A732FBE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32</a:t>
            </a:fld>
            <a:endParaRPr/>
          </a:p>
        </p:txBody>
      </p:sp>
    </p:spTree>
    <p:extLst>
      <p:ext uri="{BB962C8B-B14F-4D97-AF65-F5344CB8AC3E}">
        <p14:creationId xmlns:p14="http://schemas.microsoft.com/office/powerpoint/2010/main" val="23772822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8"/>
        <p:cNvGrpSpPr/>
        <p:nvPr/>
      </p:nvGrpSpPr>
      <p:grpSpPr>
        <a:xfrm>
          <a:off x="0" y="0"/>
          <a:ext cx="0" cy="0"/>
          <a:chOff x="0" y="0"/>
          <a:chExt cx="0" cy="0"/>
        </a:xfrm>
      </p:grpSpPr>
      <p:sp>
        <p:nvSpPr>
          <p:cNvPr id="609" name="Google Shape;609;p6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610" name="Google Shape;610;p6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0" name="Google Shape;90;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1" name="Google Shape;91;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p3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3" name="Google Shape;413;p3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p3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8" name="Google Shape;418;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b="1" dirty="0"/>
          </a:p>
          <a:p>
            <a:pPr marL="0" lvl="0" indent="0" algn="l" rtl="0">
              <a:spcBef>
                <a:spcPts val="0"/>
              </a:spcBef>
              <a:spcAft>
                <a:spcPts val="0"/>
              </a:spcAft>
              <a:buNone/>
            </a:pPr>
            <a:endParaRPr dirty="0"/>
          </a:p>
        </p:txBody>
      </p:sp>
      <p:sp>
        <p:nvSpPr>
          <p:cNvPr id="419" name="Google Shape;419;p3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p4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7" name="Google Shape;427;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sz="1200">
              <a:solidFill>
                <a:srgbClr val="0D266D"/>
              </a:solidFill>
            </a:endParaRPr>
          </a:p>
        </p:txBody>
      </p:sp>
      <p:sp>
        <p:nvSpPr>
          <p:cNvPr id="428" name="Google Shape;428;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p4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7" name="Google Shape;437;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D266D"/>
              </a:buClr>
              <a:buSzPts val="1200"/>
              <a:buFont typeface="Calibri"/>
              <a:buNone/>
            </a:pPr>
            <a:r>
              <a:rPr lang="fr-CA" sz="1200" b="1" dirty="0">
                <a:solidFill>
                  <a:srgbClr val="0D266D"/>
                </a:solidFill>
              </a:rPr>
              <a:t>Les bonnes réponses sont surlignées en bleu.</a:t>
            </a:r>
            <a:endParaRPr dirty="0"/>
          </a:p>
          <a:p>
            <a:pPr marL="0" marR="0" lvl="0" indent="0" algn="l" rtl="0">
              <a:lnSpc>
                <a:spcPct val="100000"/>
              </a:lnSpc>
              <a:spcBef>
                <a:spcPts val="0"/>
              </a:spcBef>
              <a:spcAft>
                <a:spcPts val="0"/>
              </a:spcAft>
              <a:buClr>
                <a:schemeClr val="dk1"/>
              </a:buClr>
              <a:buSzPts val="1200"/>
              <a:buFont typeface="Calibri"/>
              <a:buNone/>
            </a:pPr>
            <a:endParaRPr sz="1200" dirty="0">
              <a:solidFill>
                <a:srgbClr val="0D266D"/>
              </a:solidFill>
            </a:endParaRPr>
          </a:p>
          <a:p>
            <a:pPr marL="0" marR="0" lvl="0" indent="0" algn="l" rtl="0">
              <a:lnSpc>
                <a:spcPct val="100000"/>
              </a:lnSpc>
              <a:spcBef>
                <a:spcPts val="0"/>
              </a:spcBef>
              <a:spcAft>
                <a:spcPts val="0"/>
              </a:spcAft>
              <a:buClr>
                <a:schemeClr val="dk1"/>
              </a:buClr>
              <a:buSzPts val="1200"/>
              <a:buFont typeface="Calibri"/>
              <a:buNone/>
            </a:pPr>
            <a:endParaRPr sz="1200" dirty="0">
              <a:solidFill>
                <a:srgbClr val="0D266D"/>
              </a:solidFill>
            </a:endParaRPr>
          </a:p>
          <a:p>
            <a:pPr marL="0" lvl="0" indent="0" algn="l" rtl="0">
              <a:spcBef>
                <a:spcPts val="0"/>
              </a:spcBef>
              <a:spcAft>
                <a:spcPts val="0"/>
              </a:spcAft>
              <a:buNone/>
            </a:pPr>
            <a:endParaRPr dirty="0"/>
          </a:p>
        </p:txBody>
      </p:sp>
      <p:sp>
        <p:nvSpPr>
          <p:cNvPr id="438" name="Google Shape;438;p4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p4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7" name="Google Shape;447;p4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CA" b="1" dirty="0"/>
              <a:t>Informations additionnelles de la diapositive 8.</a:t>
            </a:r>
            <a:endParaRPr lang="fr-CA" dirty="0"/>
          </a:p>
          <a:p>
            <a:pPr marL="0" marR="0" lvl="0" indent="0" algn="l" rtl="0">
              <a:lnSpc>
                <a:spcPct val="100000"/>
              </a:lnSpc>
              <a:spcBef>
                <a:spcPts val="0"/>
              </a:spcBef>
              <a:spcAft>
                <a:spcPts val="0"/>
              </a:spcAft>
              <a:buClr>
                <a:schemeClr val="dk1"/>
              </a:buClr>
              <a:buSzPts val="1200"/>
              <a:buFont typeface="Calibri"/>
              <a:buNone/>
            </a:pPr>
            <a:endParaRPr lang="fr-CA" dirty="0"/>
          </a:p>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Page titre" type="title">
  <p:cSld name="TITLE">
    <p:spTree>
      <p:nvGrpSpPr>
        <p:cNvPr id="1" name="Shape 12"/>
        <p:cNvGrpSpPr/>
        <p:nvPr/>
      </p:nvGrpSpPr>
      <p:grpSpPr>
        <a:xfrm>
          <a:off x="0" y="0"/>
          <a:ext cx="0" cy="0"/>
          <a:chOff x="0" y="0"/>
          <a:chExt cx="0" cy="0"/>
        </a:xfrm>
      </p:grpSpPr>
      <p:sp>
        <p:nvSpPr>
          <p:cNvPr id="13" name="Google Shape;13;p66"/>
          <p:cNvSpPr txBox="1">
            <a:spLocks noGrp="1"/>
          </p:cNvSpPr>
          <p:nvPr>
            <p:ph type="ctrTitle"/>
          </p:nvPr>
        </p:nvSpPr>
        <p:spPr>
          <a:xfrm>
            <a:off x="3683479" y="1814478"/>
            <a:ext cx="4920292" cy="1845065"/>
          </a:xfrm>
          <a:prstGeom prst="rect">
            <a:avLst/>
          </a:prstGeom>
          <a:noFill/>
          <a:ln>
            <a:noFill/>
          </a:ln>
        </p:spPr>
        <p:txBody>
          <a:bodyPr spcFirstLastPara="1" wrap="square" lIns="91425" tIns="45700" rIns="91425" bIns="45700" anchor="b" anchorCtr="0">
            <a:noAutofit/>
          </a:bodyPr>
          <a:lstStyle>
            <a:lvl1pPr lvl="0" algn="r">
              <a:lnSpc>
                <a:spcPct val="90000"/>
              </a:lnSpc>
              <a:spcBef>
                <a:spcPts val="0"/>
              </a:spcBef>
              <a:spcAft>
                <a:spcPts val="0"/>
              </a:spcAft>
              <a:buClr>
                <a:srgbClr val="D60B41"/>
              </a:buClr>
              <a:buSzPts val="6500"/>
              <a:buFont typeface="Play"/>
              <a:buNone/>
              <a:defRPr sz="6500">
                <a:solidFill>
                  <a:srgbClr val="D60B41"/>
                </a:solidFill>
                <a:latin typeface="Aptos" panose="020B00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4" name="Google Shape;14;p66"/>
          <p:cNvSpPr txBox="1">
            <a:spLocks noGrp="1"/>
          </p:cNvSpPr>
          <p:nvPr>
            <p:ph type="subTitle" idx="1"/>
          </p:nvPr>
        </p:nvSpPr>
        <p:spPr>
          <a:xfrm>
            <a:off x="4312129" y="3660786"/>
            <a:ext cx="4291642" cy="930409"/>
          </a:xfrm>
          <a:prstGeom prst="rect">
            <a:avLst/>
          </a:prstGeom>
          <a:noFill/>
          <a:ln>
            <a:noFill/>
          </a:ln>
        </p:spPr>
        <p:txBody>
          <a:bodyPr spcFirstLastPara="1" wrap="square" lIns="91425" tIns="45700" rIns="91425" bIns="45700" anchor="t" anchorCtr="0">
            <a:normAutofit/>
          </a:bodyPr>
          <a:lstStyle>
            <a:lvl1pPr lvl="0" algn="r">
              <a:lnSpc>
                <a:spcPct val="100000"/>
              </a:lnSpc>
              <a:spcBef>
                <a:spcPts val="0"/>
              </a:spcBef>
              <a:spcAft>
                <a:spcPts val="0"/>
              </a:spcAft>
              <a:buClr>
                <a:srgbClr val="D60B41"/>
              </a:buClr>
              <a:buSzPts val="1800"/>
              <a:buNone/>
              <a:defRPr sz="1800">
                <a:solidFill>
                  <a:srgbClr val="D60B4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exemple d'icônes">
  <p:cSld name="exemple d'icônes">
    <p:spTree>
      <p:nvGrpSpPr>
        <p:cNvPr id="1" name="Shape 46"/>
        <p:cNvGrpSpPr/>
        <p:nvPr/>
      </p:nvGrpSpPr>
      <p:grpSpPr>
        <a:xfrm>
          <a:off x="0" y="0"/>
          <a:ext cx="0" cy="0"/>
          <a:chOff x="0" y="0"/>
          <a:chExt cx="0" cy="0"/>
        </a:xfrm>
      </p:grpSpPr>
      <p:pic>
        <p:nvPicPr>
          <p:cNvPr id="47" name="Google Shape;47;p74" descr="Rythme cardiaque avec un remplissage uni"/>
          <p:cNvPicPr preferRelativeResize="0"/>
          <p:nvPr/>
        </p:nvPicPr>
        <p:blipFill rotWithShape="1">
          <a:blip r:embed="rId2">
            <a:alphaModFix/>
          </a:blip>
          <a:srcRect/>
          <a:stretch/>
        </p:blipFill>
        <p:spPr>
          <a:xfrm>
            <a:off x="3467819" y="3413165"/>
            <a:ext cx="1492370" cy="1492370"/>
          </a:xfrm>
          <a:prstGeom prst="rect">
            <a:avLst/>
          </a:prstGeom>
          <a:noFill/>
          <a:ln>
            <a:noFill/>
          </a:ln>
        </p:spPr>
      </p:pic>
      <p:pic>
        <p:nvPicPr>
          <p:cNvPr id="48" name="Google Shape;48;p74" descr="Cœur avec battements avec un remplissage uni"/>
          <p:cNvPicPr preferRelativeResize="0"/>
          <p:nvPr/>
        </p:nvPicPr>
        <p:blipFill rotWithShape="1">
          <a:blip r:embed="rId3">
            <a:alphaModFix/>
          </a:blip>
          <a:srcRect/>
          <a:stretch/>
        </p:blipFill>
        <p:spPr>
          <a:xfrm>
            <a:off x="2355011" y="3003410"/>
            <a:ext cx="1302589" cy="1302589"/>
          </a:xfrm>
          <a:prstGeom prst="rect">
            <a:avLst/>
          </a:prstGeom>
          <a:noFill/>
          <a:ln>
            <a:noFill/>
          </a:ln>
        </p:spPr>
      </p:pic>
      <p:pic>
        <p:nvPicPr>
          <p:cNvPr id="49" name="Google Shape;49;p74" descr="Médical avec un remplissage uni"/>
          <p:cNvPicPr preferRelativeResize="0"/>
          <p:nvPr/>
        </p:nvPicPr>
        <p:blipFill rotWithShape="1">
          <a:blip r:embed="rId4">
            <a:alphaModFix/>
          </a:blip>
          <a:srcRect/>
          <a:stretch/>
        </p:blipFill>
        <p:spPr>
          <a:xfrm>
            <a:off x="4935132" y="2787750"/>
            <a:ext cx="1371600" cy="1371600"/>
          </a:xfrm>
          <a:prstGeom prst="rect">
            <a:avLst/>
          </a:prstGeom>
          <a:noFill/>
          <a:ln>
            <a:noFill/>
          </a:ln>
        </p:spPr>
      </p:pic>
      <p:pic>
        <p:nvPicPr>
          <p:cNvPr id="50" name="Google Shape;50;p74" descr="RCR avec un remplissage uni"/>
          <p:cNvPicPr preferRelativeResize="0"/>
          <p:nvPr/>
        </p:nvPicPr>
        <p:blipFill rotWithShape="1">
          <a:blip r:embed="rId5">
            <a:alphaModFix/>
          </a:blip>
          <a:srcRect/>
          <a:stretch/>
        </p:blipFill>
        <p:spPr>
          <a:xfrm>
            <a:off x="3839166" y="2498765"/>
            <a:ext cx="914400" cy="914400"/>
          </a:xfrm>
          <a:prstGeom prst="rect">
            <a:avLst/>
          </a:prstGeom>
          <a:noFill/>
          <a:ln>
            <a:noFill/>
          </a:ln>
        </p:spPr>
      </p:pic>
      <p:pic>
        <p:nvPicPr>
          <p:cNvPr id="51" name="Google Shape;51;p74" descr="Médecine avec un remplissage uni"/>
          <p:cNvPicPr preferRelativeResize="0"/>
          <p:nvPr/>
        </p:nvPicPr>
        <p:blipFill rotWithShape="1">
          <a:blip r:embed="rId6">
            <a:alphaModFix/>
          </a:blip>
          <a:srcRect/>
          <a:stretch/>
        </p:blipFill>
        <p:spPr>
          <a:xfrm>
            <a:off x="3010619" y="2041565"/>
            <a:ext cx="914400" cy="914400"/>
          </a:xfrm>
          <a:prstGeom prst="rect">
            <a:avLst/>
          </a:prstGeom>
          <a:noFill/>
          <a:ln>
            <a:noFill/>
          </a:ln>
        </p:spPr>
      </p:pic>
      <p:pic>
        <p:nvPicPr>
          <p:cNvPr id="52" name="Google Shape;52;p74" descr="Stéthoscope avec un remplissage uni"/>
          <p:cNvPicPr preferRelativeResize="0"/>
          <p:nvPr/>
        </p:nvPicPr>
        <p:blipFill rotWithShape="1">
          <a:blip r:embed="rId7">
            <a:alphaModFix/>
          </a:blip>
          <a:srcRect/>
          <a:stretch/>
        </p:blipFill>
        <p:spPr>
          <a:xfrm>
            <a:off x="2066026" y="2183901"/>
            <a:ext cx="914400" cy="914400"/>
          </a:xfrm>
          <a:prstGeom prst="rect">
            <a:avLst/>
          </a:prstGeom>
          <a:noFill/>
          <a:ln>
            <a:noFill/>
          </a:ln>
        </p:spPr>
      </p:pic>
      <p:pic>
        <p:nvPicPr>
          <p:cNvPr id="53" name="Google Shape;53;p74" descr="ADN avec un remplissage uni"/>
          <p:cNvPicPr preferRelativeResize="0"/>
          <p:nvPr/>
        </p:nvPicPr>
        <p:blipFill rotWithShape="1">
          <a:blip r:embed="rId8">
            <a:alphaModFix/>
          </a:blip>
          <a:srcRect/>
          <a:stretch/>
        </p:blipFill>
        <p:spPr>
          <a:xfrm>
            <a:off x="6237721" y="2546210"/>
            <a:ext cx="914400" cy="914400"/>
          </a:xfrm>
          <a:prstGeom prst="rect">
            <a:avLst/>
          </a:prstGeom>
          <a:noFill/>
          <a:ln>
            <a:noFill/>
          </a:ln>
        </p:spPr>
      </p:pic>
      <p:pic>
        <p:nvPicPr>
          <p:cNvPr id="54" name="Google Shape;54;p74" descr="Seringue avec un remplissage uni"/>
          <p:cNvPicPr preferRelativeResize="0"/>
          <p:nvPr/>
        </p:nvPicPr>
        <p:blipFill rotWithShape="1">
          <a:blip r:embed="rId9">
            <a:alphaModFix/>
          </a:blip>
          <a:srcRect/>
          <a:stretch/>
        </p:blipFill>
        <p:spPr>
          <a:xfrm>
            <a:off x="1487646" y="3391599"/>
            <a:ext cx="914400" cy="914400"/>
          </a:xfrm>
          <a:prstGeom prst="rect">
            <a:avLst/>
          </a:prstGeom>
          <a:noFill/>
          <a:ln>
            <a:noFill/>
          </a:ln>
        </p:spPr>
      </p:pic>
      <p:pic>
        <p:nvPicPr>
          <p:cNvPr id="55" name="Google Shape;55;p74" descr="Ambulance avec un remplissage uni"/>
          <p:cNvPicPr preferRelativeResize="0"/>
          <p:nvPr/>
        </p:nvPicPr>
        <p:blipFill rotWithShape="1">
          <a:blip r:embed="rId10">
            <a:alphaModFix/>
          </a:blip>
          <a:srcRect/>
          <a:stretch/>
        </p:blipFill>
        <p:spPr>
          <a:xfrm>
            <a:off x="5943600" y="3838755"/>
            <a:ext cx="914400" cy="914400"/>
          </a:xfrm>
          <a:prstGeom prst="rect">
            <a:avLst/>
          </a:prstGeom>
          <a:noFill/>
          <a:ln>
            <a:noFill/>
          </a:ln>
        </p:spPr>
      </p:pic>
      <p:pic>
        <p:nvPicPr>
          <p:cNvPr id="56" name="Google Shape;56;p74" descr="Femme médecin avec un remplissage uni"/>
          <p:cNvPicPr preferRelativeResize="0"/>
          <p:nvPr/>
        </p:nvPicPr>
        <p:blipFill rotWithShape="1">
          <a:blip r:embed="rId11">
            <a:alphaModFix/>
          </a:blip>
          <a:srcRect/>
          <a:stretch/>
        </p:blipFill>
        <p:spPr>
          <a:xfrm>
            <a:off x="4589665" y="1832375"/>
            <a:ext cx="914400" cy="9144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page contenu - liste à puces">
  <p:cSld name="page contenu - liste à puces">
    <p:spTree>
      <p:nvGrpSpPr>
        <p:cNvPr id="1" name="Shape 15"/>
        <p:cNvGrpSpPr/>
        <p:nvPr/>
      </p:nvGrpSpPr>
      <p:grpSpPr>
        <a:xfrm>
          <a:off x="0" y="0"/>
          <a:ext cx="0" cy="0"/>
          <a:chOff x="0" y="0"/>
          <a:chExt cx="0" cy="0"/>
        </a:xfrm>
      </p:grpSpPr>
      <p:sp>
        <p:nvSpPr>
          <p:cNvPr id="16" name="Google Shape;16;p67"/>
          <p:cNvSpPr/>
          <p:nvPr/>
        </p:nvSpPr>
        <p:spPr>
          <a:xfrm>
            <a:off x="0" y="0"/>
            <a:ext cx="9144000" cy="1337094"/>
          </a:xfrm>
          <a:prstGeom prst="rect">
            <a:avLst/>
          </a:prstGeom>
          <a:solidFill>
            <a:srgbClr val="CAE7F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7" name="Google Shape;17;p67"/>
          <p:cNvSpPr txBox="1">
            <a:spLocks noGrp="1"/>
          </p:cNvSpPr>
          <p:nvPr>
            <p:ph type="title"/>
          </p:nvPr>
        </p:nvSpPr>
        <p:spPr>
          <a:xfrm>
            <a:off x="1354914" y="363757"/>
            <a:ext cx="7160436" cy="609579"/>
          </a:xfrm>
          <a:prstGeom prst="rect">
            <a:avLst/>
          </a:prstGeom>
          <a:noFill/>
          <a:ln>
            <a:noFill/>
          </a:ln>
        </p:spPr>
        <p:txBody>
          <a:bodyPr spcFirstLastPara="1" wrap="square" lIns="91425" tIns="45700" rIns="91425" bIns="45700" anchor="ctr" anchorCtr="0">
            <a:normAutofit/>
          </a:bodyPr>
          <a:lstStyle>
            <a:lvl1pPr lvl="0" algn="r">
              <a:lnSpc>
                <a:spcPct val="90000"/>
              </a:lnSpc>
              <a:spcBef>
                <a:spcPts val="0"/>
              </a:spcBef>
              <a:spcAft>
                <a:spcPts val="0"/>
              </a:spcAft>
              <a:buClr>
                <a:srgbClr val="D60B41"/>
              </a:buClr>
              <a:buSzPts val="3000"/>
              <a:buFont typeface="Play"/>
              <a:buNone/>
              <a:defRPr sz="3000">
                <a:solidFill>
                  <a:srgbClr val="D60B41"/>
                </a:solidFill>
                <a:latin typeface="Aptos" panose="020B00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8" name="Google Shape;18;p67"/>
          <p:cNvSpPr txBox="1">
            <a:spLocks noGrp="1"/>
          </p:cNvSpPr>
          <p:nvPr>
            <p:ph type="body" idx="1"/>
          </p:nvPr>
        </p:nvSpPr>
        <p:spPr>
          <a:xfrm>
            <a:off x="820198" y="1833323"/>
            <a:ext cx="7695151" cy="3191354"/>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Font typeface="Arial"/>
              <a:buChar char="›"/>
              <a:defRPr/>
            </a:lvl1pPr>
            <a:lvl2pPr marL="914400" lvl="1" indent="-381000" algn="l">
              <a:lnSpc>
                <a:spcPct val="90000"/>
              </a:lnSpc>
              <a:spcBef>
                <a:spcPts val="500"/>
              </a:spcBef>
              <a:spcAft>
                <a:spcPts val="0"/>
              </a:spcAft>
              <a:buClr>
                <a:schemeClr val="dk1"/>
              </a:buClr>
              <a:buSzPts val="2400"/>
              <a:buFont typeface="Arial"/>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 name="Google Shape;19;p67"/>
          <p:cNvSpPr txBox="1">
            <a:spLocks noGrp="1"/>
          </p:cNvSpPr>
          <p:nvPr>
            <p:ph type="body" idx="2"/>
          </p:nvPr>
        </p:nvSpPr>
        <p:spPr>
          <a:xfrm>
            <a:off x="258793" y="6385389"/>
            <a:ext cx="1717376" cy="21770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D60B41"/>
              </a:buClr>
              <a:buSzPts val="1200"/>
              <a:buNone/>
              <a:defRPr sz="1200">
                <a:solidFill>
                  <a:srgbClr val="D60B41"/>
                </a:solidFill>
              </a:defRPr>
            </a:lvl1pPr>
            <a:lvl2pPr marL="914400" lvl="1" indent="-228600" algn="l">
              <a:lnSpc>
                <a:spcPct val="90000"/>
              </a:lnSpc>
              <a:spcBef>
                <a:spcPts val="500"/>
              </a:spcBef>
              <a:spcAft>
                <a:spcPts val="0"/>
              </a:spcAft>
              <a:buClr>
                <a:schemeClr val="dk1"/>
              </a:buClr>
              <a:buSzPts val="1200"/>
              <a:buNone/>
              <a:defRPr sz="12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200"/>
              <a:buNone/>
              <a:defRPr sz="1200"/>
            </a:lvl4pPr>
            <a:lvl5pPr marL="2286000" lvl="4" indent="-228600" algn="l">
              <a:lnSpc>
                <a:spcPct val="90000"/>
              </a:lnSpc>
              <a:spcBef>
                <a:spcPts val="500"/>
              </a:spcBef>
              <a:spcAft>
                <a:spcPts val="0"/>
              </a:spcAft>
              <a:buClr>
                <a:schemeClr val="dk1"/>
              </a:buClr>
              <a:buSzPts val="1200"/>
              <a:buNone/>
              <a:defRPr sz="12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20" name="Google Shape;20;p67"/>
          <p:cNvCxnSpPr>
            <a:stCxn id="19" idx="3"/>
          </p:cNvCxnSpPr>
          <p:nvPr/>
        </p:nvCxnSpPr>
        <p:spPr>
          <a:xfrm>
            <a:off x="1976169" y="6494243"/>
            <a:ext cx="6762300" cy="27300"/>
          </a:xfrm>
          <a:prstGeom prst="straightConnector1">
            <a:avLst/>
          </a:prstGeom>
          <a:noFill/>
          <a:ln w="9525" cap="flat" cmpd="sng">
            <a:solidFill>
              <a:srgbClr val="D60B41"/>
            </a:solidFill>
            <a:prstDash val="solid"/>
            <a:miter lim="800000"/>
            <a:headEnd type="none" w="sm" len="sm"/>
            <a:tailEnd type="none" w="sm" len="sm"/>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Page sous-titre">
  <p:cSld name="Page sous-titre">
    <p:spTree>
      <p:nvGrpSpPr>
        <p:cNvPr id="1" name="Shape 21"/>
        <p:cNvGrpSpPr/>
        <p:nvPr/>
      </p:nvGrpSpPr>
      <p:grpSpPr>
        <a:xfrm>
          <a:off x="0" y="0"/>
          <a:ext cx="0" cy="0"/>
          <a:chOff x="0" y="0"/>
          <a:chExt cx="0" cy="0"/>
        </a:xfrm>
      </p:grpSpPr>
      <p:pic>
        <p:nvPicPr>
          <p:cNvPr id="22" name="Google Shape;22;p68" descr="Une image contenant capture d’écran, conception&#10;&#10;Description générée automatiquement"/>
          <p:cNvPicPr preferRelativeResize="0"/>
          <p:nvPr/>
        </p:nvPicPr>
        <p:blipFill rotWithShape="1">
          <a:blip r:embed="rId2">
            <a:alphaModFix/>
          </a:blip>
          <a:srcRect/>
          <a:stretch/>
        </p:blipFill>
        <p:spPr>
          <a:xfrm>
            <a:off x="378" y="283"/>
            <a:ext cx="9143244" cy="6857433"/>
          </a:xfrm>
          <a:prstGeom prst="rect">
            <a:avLst/>
          </a:prstGeom>
          <a:noFill/>
          <a:ln>
            <a:noFill/>
          </a:ln>
        </p:spPr>
      </p:pic>
      <p:sp>
        <p:nvSpPr>
          <p:cNvPr id="23" name="Google Shape;23;p68"/>
          <p:cNvSpPr txBox="1">
            <a:spLocks noGrp="1"/>
          </p:cNvSpPr>
          <p:nvPr>
            <p:ph type="title"/>
          </p:nvPr>
        </p:nvSpPr>
        <p:spPr>
          <a:xfrm>
            <a:off x="4356340" y="365125"/>
            <a:ext cx="4159010" cy="5440451"/>
          </a:xfrm>
          <a:prstGeom prst="rect">
            <a:avLst/>
          </a:prstGeom>
          <a:noFill/>
          <a:ln>
            <a:noFill/>
          </a:ln>
        </p:spPr>
        <p:txBody>
          <a:bodyPr spcFirstLastPara="1" wrap="square" lIns="91425" tIns="45700" rIns="91425" bIns="45700" anchor="ctr" anchorCtr="0">
            <a:normAutofit/>
          </a:bodyPr>
          <a:lstStyle>
            <a:lvl1pPr lvl="0" algn="r">
              <a:lnSpc>
                <a:spcPct val="90000"/>
              </a:lnSpc>
              <a:spcBef>
                <a:spcPts val="0"/>
              </a:spcBef>
              <a:spcAft>
                <a:spcPts val="0"/>
              </a:spcAft>
              <a:buClr>
                <a:srgbClr val="D60B41"/>
              </a:buClr>
              <a:buSzPts val="4400"/>
              <a:buFont typeface="Play"/>
              <a:buNone/>
              <a:defRPr baseline="0">
                <a:solidFill>
                  <a:srgbClr val="D60B41"/>
                </a:solidFill>
                <a:latin typeface="Aptos" panose="020B00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pic>
        <p:nvPicPr>
          <p:cNvPr id="24" name="Google Shape;24;p68" descr="Une image contenant clipart, illustration, dessin, Graphique&#10;&#10;Description générée automatiquement"/>
          <p:cNvPicPr preferRelativeResize="0"/>
          <p:nvPr/>
        </p:nvPicPr>
        <p:blipFill rotWithShape="1">
          <a:blip r:embed="rId3">
            <a:alphaModFix/>
          </a:blip>
          <a:srcRect/>
          <a:stretch/>
        </p:blipFill>
        <p:spPr>
          <a:xfrm>
            <a:off x="-654536" y="1860490"/>
            <a:ext cx="5106365" cy="4632384"/>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5"/>
        <p:cNvGrpSpPr/>
        <p:nvPr/>
      </p:nvGrpSpPr>
      <p:grpSpPr>
        <a:xfrm>
          <a:off x="0" y="0"/>
          <a:ext cx="0" cy="0"/>
          <a:chOff x="0" y="0"/>
          <a:chExt cx="0" cy="0"/>
        </a:xfrm>
      </p:grpSpPr>
      <p:sp>
        <p:nvSpPr>
          <p:cNvPr id="26" name="Google Shape;26;p69"/>
          <p:cNvSpPr txBox="1">
            <a:spLocks noGrp="1"/>
          </p:cNvSpPr>
          <p:nvPr>
            <p:ph type="title"/>
          </p:nvPr>
        </p:nvSpPr>
        <p:spPr>
          <a:xfrm>
            <a:off x="311700" y="593367"/>
            <a:ext cx="8520600" cy="763600"/>
          </a:xfrm>
          <a:prstGeom prst="rect">
            <a:avLst/>
          </a:prstGeom>
          <a:noFill/>
          <a:ln>
            <a:noFill/>
          </a:ln>
        </p:spPr>
        <p:txBody>
          <a:bodyPr spcFirstLastPara="1" wrap="square" lIns="91425" tIns="91425" rIns="91425" bIns="91425" anchor="t" anchorCtr="0">
            <a:normAutofit/>
          </a:bodyPr>
          <a:lstStyle>
            <a:lvl1pPr lvl="0" algn="l">
              <a:lnSpc>
                <a:spcPct val="90000"/>
              </a:lnSpc>
              <a:spcBef>
                <a:spcPts val="0"/>
              </a:spcBef>
              <a:spcAft>
                <a:spcPts val="0"/>
              </a:spcAft>
              <a:buClr>
                <a:schemeClr val="dk1"/>
              </a:buClr>
              <a:buSzPts val="2800"/>
              <a:buFont typeface="Play"/>
              <a:buNone/>
              <a:defRPr>
                <a:latin typeface="Aptos" panose="020B0004020202020204" pitchFamily="34" charset="0"/>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dirty="0"/>
          </a:p>
        </p:txBody>
      </p:sp>
      <p:sp>
        <p:nvSpPr>
          <p:cNvPr id="27" name="Google Shape;27;p69"/>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rmAutofit/>
          </a:bodyPr>
          <a:lstStyle>
            <a:lvl1pPr marL="457200" lvl="0" indent="-342900" algn="l">
              <a:lnSpc>
                <a:spcPct val="90000"/>
              </a:lnSpc>
              <a:spcBef>
                <a:spcPts val="0"/>
              </a:spcBef>
              <a:spcAft>
                <a:spcPts val="0"/>
              </a:spcAft>
              <a:buClr>
                <a:schemeClr val="dk1"/>
              </a:buClr>
              <a:buSzPts val="1800"/>
              <a:buChar char="●"/>
              <a:defRPr/>
            </a:lvl1pPr>
            <a:lvl2pPr marL="914400" lvl="1" indent="-317500" algn="l">
              <a:lnSpc>
                <a:spcPct val="90000"/>
              </a:lnSpc>
              <a:spcBef>
                <a:spcPts val="0"/>
              </a:spcBef>
              <a:spcAft>
                <a:spcPts val="0"/>
              </a:spcAft>
              <a:buClr>
                <a:schemeClr val="dk1"/>
              </a:buClr>
              <a:buSzPts val="1400"/>
              <a:buChar char="○"/>
              <a:defRPr/>
            </a:lvl2pPr>
            <a:lvl3pPr marL="1371600" lvl="2" indent="-317500" algn="l">
              <a:lnSpc>
                <a:spcPct val="90000"/>
              </a:lnSpc>
              <a:spcBef>
                <a:spcPts val="0"/>
              </a:spcBef>
              <a:spcAft>
                <a:spcPts val="0"/>
              </a:spcAft>
              <a:buClr>
                <a:schemeClr val="dk1"/>
              </a:buClr>
              <a:buSzPts val="1400"/>
              <a:buChar char="■"/>
              <a:defRPr/>
            </a:lvl3pPr>
            <a:lvl4pPr marL="1828800" lvl="3" indent="-317500" algn="l">
              <a:lnSpc>
                <a:spcPct val="90000"/>
              </a:lnSpc>
              <a:spcBef>
                <a:spcPts val="0"/>
              </a:spcBef>
              <a:spcAft>
                <a:spcPts val="0"/>
              </a:spcAft>
              <a:buClr>
                <a:schemeClr val="dk1"/>
              </a:buClr>
              <a:buSzPts val="1400"/>
              <a:buChar char="●"/>
              <a:defRPr/>
            </a:lvl4pPr>
            <a:lvl5pPr marL="2286000" lvl="4" indent="-317500" algn="l">
              <a:lnSpc>
                <a:spcPct val="90000"/>
              </a:lnSpc>
              <a:spcBef>
                <a:spcPts val="0"/>
              </a:spcBef>
              <a:spcAft>
                <a:spcPts val="0"/>
              </a:spcAft>
              <a:buClr>
                <a:schemeClr val="dk1"/>
              </a:buClr>
              <a:buSzPts val="1400"/>
              <a:buChar char="○"/>
              <a:defRPr/>
            </a:lvl5pPr>
            <a:lvl6pPr marL="2743200" lvl="5" indent="-317500" algn="l">
              <a:lnSpc>
                <a:spcPct val="90000"/>
              </a:lnSpc>
              <a:spcBef>
                <a:spcPts val="0"/>
              </a:spcBef>
              <a:spcAft>
                <a:spcPts val="0"/>
              </a:spcAft>
              <a:buClr>
                <a:schemeClr val="dk1"/>
              </a:buClr>
              <a:buSzPts val="1400"/>
              <a:buChar char="■"/>
              <a:defRPr/>
            </a:lvl6pPr>
            <a:lvl7pPr marL="3200400" lvl="6" indent="-317500" algn="l">
              <a:lnSpc>
                <a:spcPct val="90000"/>
              </a:lnSpc>
              <a:spcBef>
                <a:spcPts val="0"/>
              </a:spcBef>
              <a:spcAft>
                <a:spcPts val="0"/>
              </a:spcAft>
              <a:buClr>
                <a:schemeClr val="dk1"/>
              </a:buClr>
              <a:buSzPts val="1400"/>
              <a:buChar char="●"/>
              <a:defRPr/>
            </a:lvl7pPr>
            <a:lvl8pPr marL="3657600" lvl="7" indent="-317500" algn="l">
              <a:lnSpc>
                <a:spcPct val="90000"/>
              </a:lnSpc>
              <a:spcBef>
                <a:spcPts val="0"/>
              </a:spcBef>
              <a:spcAft>
                <a:spcPts val="0"/>
              </a:spcAft>
              <a:buClr>
                <a:schemeClr val="dk1"/>
              </a:buClr>
              <a:buSzPts val="1400"/>
              <a:buChar char="○"/>
              <a:defRPr/>
            </a:lvl8pPr>
            <a:lvl9pPr marL="4114800" lvl="8" indent="-317500" algn="l">
              <a:lnSpc>
                <a:spcPct val="90000"/>
              </a:lnSpc>
              <a:spcBef>
                <a:spcPts val="0"/>
              </a:spcBef>
              <a:spcAft>
                <a:spcPts val="0"/>
              </a:spcAft>
              <a:buClr>
                <a:schemeClr val="dk1"/>
              </a:buClr>
              <a:buSzPts val="1400"/>
              <a:buChar char="■"/>
              <a:defRPr/>
            </a:lvl9pPr>
          </a:lstStyle>
          <a:p>
            <a:endParaRPr dirty="0"/>
          </a:p>
        </p:txBody>
      </p:sp>
      <p:sp>
        <p:nvSpPr>
          <p:cNvPr id="28" name="Google Shape;28;p69"/>
          <p:cNvSpPr txBox="1">
            <a:spLocks noGrp="1"/>
          </p:cNvSpPr>
          <p:nvPr>
            <p:ph type="sldNum" idx="12"/>
          </p:nvPr>
        </p:nvSpPr>
        <p:spPr>
          <a:xfrm>
            <a:off x="8472458" y="6217623"/>
            <a:ext cx="548700" cy="524800"/>
          </a:xfrm>
          <a:prstGeom prst="rect">
            <a:avLst/>
          </a:prstGeom>
          <a:noFill/>
          <a:ln>
            <a:noFill/>
          </a:ln>
        </p:spPr>
        <p:txBody>
          <a:bodyPr spcFirstLastPara="1" wrap="square" lIns="91425" tIns="91425" rIns="91425" bIns="91425" anchor="ctr" anchorCtr="0">
            <a:normAutofit/>
          </a:bodyPr>
          <a:lstStyle>
            <a:lvl1pPr marL="0" marR="0" lvl="0" indent="0" algn="r" rtl="0">
              <a:buClr>
                <a:schemeClr val="dk1"/>
              </a:buClr>
              <a:buSzPts val="1800"/>
              <a:buFont typeface="Arial"/>
              <a:buNone/>
              <a:defRPr sz="1800">
                <a:solidFill>
                  <a:schemeClr val="dk1"/>
                </a:solidFill>
                <a:latin typeface="Arial"/>
                <a:ea typeface="Arial"/>
                <a:cs typeface="Arial"/>
                <a:sym typeface="Arial"/>
              </a:defRPr>
            </a:lvl1pPr>
            <a:lvl2pPr marL="0" marR="0" lvl="1" indent="0" algn="r" rtl="0">
              <a:buClr>
                <a:schemeClr val="dk1"/>
              </a:buClr>
              <a:buSzPts val="1800"/>
              <a:buFont typeface="Arial"/>
              <a:buNone/>
              <a:defRPr sz="1800">
                <a:solidFill>
                  <a:schemeClr val="dk1"/>
                </a:solidFill>
                <a:latin typeface="Arial"/>
                <a:ea typeface="Arial"/>
                <a:cs typeface="Arial"/>
                <a:sym typeface="Arial"/>
              </a:defRPr>
            </a:lvl2pPr>
            <a:lvl3pPr marL="0" marR="0" lvl="2" indent="0" algn="r" rtl="0">
              <a:buClr>
                <a:schemeClr val="dk1"/>
              </a:buClr>
              <a:buSzPts val="1800"/>
              <a:buFont typeface="Arial"/>
              <a:buNone/>
              <a:defRPr sz="1800">
                <a:solidFill>
                  <a:schemeClr val="dk1"/>
                </a:solidFill>
                <a:latin typeface="Arial"/>
                <a:ea typeface="Arial"/>
                <a:cs typeface="Arial"/>
                <a:sym typeface="Arial"/>
              </a:defRPr>
            </a:lvl3pPr>
            <a:lvl4pPr marL="0" marR="0" lvl="3" indent="0" algn="r" rtl="0">
              <a:buClr>
                <a:schemeClr val="dk1"/>
              </a:buClr>
              <a:buSzPts val="1800"/>
              <a:buFont typeface="Arial"/>
              <a:buNone/>
              <a:defRPr sz="1800">
                <a:solidFill>
                  <a:schemeClr val="dk1"/>
                </a:solidFill>
                <a:latin typeface="Arial"/>
                <a:ea typeface="Arial"/>
                <a:cs typeface="Arial"/>
                <a:sym typeface="Arial"/>
              </a:defRPr>
            </a:lvl4pPr>
            <a:lvl5pPr marL="0" marR="0" lvl="4" indent="0" algn="r" rtl="0">
              <a:buClr>
                <a:schemeClr val="dk1"/>
              </a:buClr>
              <a:buSzPts val="1800"/>
              <a:buFont typeface="Arial"/>
              <a:buNone/>
              <a:defRPr sz="1800">
                <a:solidFill>
                  <a:schemeClr val="dk1"/>
                </a:solidFill>
                <a:latin typeface="Arial"/>
                <a:ea typeface="Arial"/>
                <a:cs typeface="Arial"/>
                <a:sym typeface="Arial"/>
              </a:defRPr>
            </a:lvl5pPr>
            <a:lvl6pPr marL="0" marR="0" lvl="5" indent="0" algn="r" rtl="0">
              <a:buClr>
                <a:schemeClr val="dk1"/>
              </a:buClr>
              <a:buSzPts val="1800"/>
              <a:buFont typeface="Arial"/>
              <a:buNone/>
              <a:defRPr sz="1800">
                <a:solidFill>
                  <a:schemeClr val="dk1"/>
                </a:solidFill>
                <a:latin typeface="Arial"/>
                <a:ea typeface="Arial"/>
                <a:cs typeface="Arial"/>
                <a:sym typeface="Arial"/>
              </a:defRPr>
            </a:lvl6pPr>
            <a:lvl7pPr marL="0" marR="0" lvl="6" indent="0" algn="r" rtl="0">
              <a:buClr>
                <a:schemeClr val="dk1"/>
              </a:buClr>
              <a:buSzPts val="1800"/>
              <a:buFont typeface="Arial"/>
              <a:buNone/>
              <a:defRPr sz="1800">
                <a:solidFill>
                  <a:schemeClr val="dk1"/>
                </a:solidFill>
                <a:latin typeface="Arial"/>
                <a:ea typeface="Arial"/>
                <a:cs typeface="Arial"/>
                <a:sym typeface="Arial"/>
              </a:defRPr>
            </a:lvl7pPr>
            <a:lvl8pPr marL="0" marR="0" lvl="7" indent="0" algn="r" rtl="0">
              <a:buClr>
                <a:schemeClr val="dk1"/>
              </a:buClr>
              <a:buSzPts val="1800"/>
              <a:buFont typeface="Arial"/>
              <a:buNone/>
              <a:defRPr sz="1800">
                <a:solidFill>
                  <a:schemeClr val="dk1"/>
                </a:solidFill>
                <a:latin typeface="Arial"/>
                <a:ea typeface="Arial"/>
                <a:cs typeface="Arial"/>
                <a:sym typeface="Arial"/>
              </a:defRPr>
            </a:lvl8pPr>
            <a:lvl9pPr marL="0" marR="0" lvl="8" indent="0" algn="r" rtl="0">
              <a:buClr>
                <a:schemeClr val="dk1"/>
              </a:buClr>
              <a:buSzPts val="1800"/>
              <a:buFont typeface="Arial"/>
              <a:buNone/>
              <a:defRPr sz="1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CA"/>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Page sous-titre-2">
  <p:cSld name="Page sous-titre-2">
    <p:spTree>
      <p:nvGrpSpPr>
        <p:cNvPr id="1" name="Shape 29"/>
        <p:cNvGrpSpPr/>
        <p:nvPr/>
      </p:nvGrpSpPr>
      <p:grpSpPr>
        <a:xfrm>
          <a:off x="0" y="0"/>
          <a:ext cx="0" cy="0"/>
          <a:chOff x="0" y="0"/>
          <a:chExt cx="0" cy="0"/>
        </a:xfrm>
      </p:grpSpPr>
      <p:pic>
        <p:nvPicPr>
          <p:cNvPr id="30" name="Google Shape;30;p70" descr="Une image contenant capture d’écran, conception&#10;&#10;Description générée automatiquement"/>
          <p:cNvPicPr preferRelativeResize="0"/>
          <p:nvPr/>
        </p:nvPicPr>
        <p:blipFill rotWithShape="1">
          <a:blip r:embed="rId2">
            <a:alphaModFix/>
          </a:blip>
          <a:srcRect/>
          <a:stretch/>
        </p:blipFill>
        <p:spPr>
          <a:xfrm>
            <a:off x="378" y="283"/>
            <a:ext cx="9143244" cy="6857433"/>
          </a:xfrm>
          <a:prstGeom prst="rect">
            <a:avLst/>
          </a:prstGeom>
          <a:noFill/>
          <a:ln>
            <a:noFill/>
          </a:ln>
        </p:spPr>
      </p:pic>
      <p:sp>
        <p:nvSpPr>
          <p:cNvPr id="31" name="Google Shape;31;p70"/>
          <p:cNvSpPr txBox="1">
            <a:spLocks noGrp="1"/>
          </p:cNvSpPr>
          <p:nvPr>
            <p:ph type="title"/>
          </p:nvPr>
        </p:nvSpPr>
        <p:spPr>
          <a:xfrm>
            <a:off x="4356340" y="365125"/>
            <a:ext cx="4159010" cy="5440451"/>
          </a:xfrm>
          <a:prstGeom prst="rect">
            <a:avLst/>
          </a:prstGeom>
          <a:noFill/>
          <a:ln>
            <a:noFill/>
          </a:ln>
        </p:spPr>
        <p:txBody>
          <a:bodyPr spcFirstLastPara="1" wrap="square" lIns="91425" tIns="45700" rIns="91425" bIns="45700" anchor="ctr" anchorCtr="0">
            <a:normAutofit/>
          </a:bodyPr>
          <a:lstStyle>
            <a:lvl1pPr lvl="0" algn="r">
              <a:lnSpc>
                <a:spcPct val="90000"/>
              </a:lnSpc>
              <a:spcBef>
                <a:spcPts val="0"/>
              </a:spcBef>
              <a:spcAft>
                <a:spcPts val="0"/>
              </a:spcAft>
              <a:buClr>
                <a:srgbClr val="D60B41"/>
              </a:buClr>
              <a:buSzPts val="4400"/>
              <a:buFont typeface="Play"/>
              <a:buNone/>
              <a:defRPr>
                <a:solidFill>
                  <a:srgbClr val="D60B41"/>
                </a:solidFill>
                <a:latin typeface="Aptos" panose="020B00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pic>
        <p:nvPicPr>
          <p:cNvPr id="32" name="Google Shape;32;p70"/>
          <p:cNvPicPr preferRelativeResize="0"/>
          <p:nvPr/>
        </p:nvPicPr>
        <p:blipFill rotWithShape="1">
          <a:blip r:embed="rId3">
            <a:alphaModFix/>
          </a:blip>
          <a:srcRect/>
          <a:stretch/>
        </p:blipFill>
        <p:spPr>
          <a:xfrm>
            <a:off x="-1950728" y="1908760"/>
            <a:ext cx="8258175" cy="532434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age sous-titre-3">
  <p:cSld name="Page sous-titre-3">
    <p:spTree>
      <p:nvGrpSpPr>
        <p:cNvPr id="1" name="Shape 33"/>
        <p:cNvGrpSpPr/>
        <p:nvPr/>
      </p:nvGrpSpPr>
      <p:grpSpPr>
        <a:xfrm>
          <a:off x="0" y="0"/>
          <a:ext cx="0" cy="0"/>
          <a:chOff x="0" y="0"/>
          <a:chExt cx="0" cy="0"/>
        </a:xfrm>
      </p:grpSpPr>
      <p:pic>
        <p:nvPicPr>
          <p:cNvPr id="34" name="Google Shape;34;p71" descr="Une image contenant capture d’écran, conception&#10;&#10;Description générée automatiquement"/>
          <p:cNvPicPr preferRelativeResize="0"/>
          <p:nvPr/>
        </p:nvPicPr>
        <p:blipFill rotWithShape="1">
          <a:blip r:embed="rId2">
            <a:alphaModFix/>
          </a:blip>
          <a:srcRect/>
          <a:stretch/>
        </p:blipFill>
        <p:spPr>
          <a:xfrm>
            <a:off x="378" y="283"/>
            <a:ext cx="9143244" cy="6857433"/>
          </a:xfrm>
          <a:prstGeom prst="rect">
            <a:avLst/>
          </a:prstGeom>
          <a:noFill/>
          <a:ln>
            <a:noFill/>
          </a:ln>
        </p:spPr>
      </p:pic>
      <p:sp>
        <p:nvSpPr>
          <p:cNvPr id="35" name="Google Shape;35;p71"/>
          <p:cNvSpPr txBox="1">
            <a:spLocks noGrp="1"/>
          </p:cNvSpPr>
          <p:nvPr>
            <p:ph type="title"/>
          </p:nvPr>
        </p:nvSpPr>
        <p:spPr>
          <a:xfrm>
            <a:off x="4356340" y="365125"/>
            <a:ext cx="4159010" cy="5440451"/>
          </a:xfrm>
          <a:prstGeom prst="rect">
            <a:avLst/>
          </a:prstGeom>
          <a:noFill/>
          <a:ln>
            <a:noFill/>
          </a:ln>
        </p:spPr>
        <p:txBody>
          <a:bodyPr spcFirstLastPara="1" wrap="square" lIns="91425" tIns="45700" rIns="91425" bIns="45700" anchor="ctr" anchorCtr="0">
            <a:normAutofit/>
          </a:bodyPr>
          <a:lstStyle>
            <a:lvl1pPr lvl="0" algn="r">
              <a:lnSpc>
                <a:spcPct val="90000"/>
              </a:lnSpc>
              <a:spcBef>
                <a:spcPts val="0"/>
              </a:spcBef>
              <a:spcAft>
                <a:spcPts val="0"/>
              </a:spcAft>
              <a:buClr>
                <a:srgbClr val="D60B41"/>
              </a:buClr>
              <a:buSzPts val="4400"/>
              <a:buFont typeface="Play"/>
              <a:buNone/>
              <a:defRPr>
                <a:solidFill>
                  <a:srgbClr val="D60B41"/>
                </a:solidFill>
                <a:latin typeface="Aptos" panose="020B00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pic>
        <p:nvPicPr>
          <p:cNvPr id="36" name="Google Shape;36;p71"/>
          <p:cNvPicPr preferRelativeResize="0"/>
          <p:nvPr/>
        </p:nvPicPr>
        <p:blipFill rotWithShape="1">
          <a:blip r:embed="rId3">
            <a:alphaModFix/>
          </a:blip>
          <a:srcRect/>
          <a:stretch/>
        </p:blipFill>
        <p:spPr>
          <a:xfrm>
            <a:off x="-3734179" y="1799109"/>
            <a:ext cx="11011279" cy="56203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age de fin">
  <p:cSld name="page de fin">
    <p:spTree>
      <p:nvGrpSpPr>
        <p:cNvPr id="1" name="Shape 37"/>
        <p:cNvGrpSpPr/>
        <p:nvPr/>
      </p:nvGrpSpPr>
      <p:grpSpPr>
        <a:xfrm>
          <a:off x="0" y="0"/>
          <a:ext cx="0" cy="0"/>
          <a:chOff x="0" y="0"/>
          <a:chExt cx="0" cy="0"/>
        </a:xfrm>
      </p:grpSpPr>
      <p:pic>
        <p:nvPicPr>
          <p:cNvPr id="38" name="Google Shape;38;p72"/>
          <p:cNvPicPr preferRelativeResize="0"/>
          <p:nvPr/>
        </p:nvPicPr>
        <p:blipFill rotWithShape="1">
          <a:blip r:embed="rId2">
            <a:alphaModFix/>
          </a:blip>
          <a:srcRect/>
          <a:stretch/>
        </p:blipFill>
        <p:spPr>
          <a:xfrm>
            <a:off x="378" y="283"/>
            <a:ext cx="9143244" cy="6857433"/>
          </a:xfrm>
          <a:prstGeom prst="rect">
            <a:avLst/>
          </a:prstGeom>
          <a:noFill/>
          <a:ln>
            <a:noFill/>
          </a:ln>
        </p:spPr>
      </p:pic>
      <p:sp>
        <p:nvSpPr>
          <p:cNvPr id="39" name="Google Shape;39;p72"/>
          <p:cNvSpPr txBox="1">
            <a:spLocks noGrp="1"/>
          </p:cNvSpPr>
          <p:nvPr>
            <p:ph type="title"/>
          </p:nvPr>
        </p:nvSpPr>
        <p:spPr>
          <a:xfrm>
            <a:off x="3640346" y="845310"/>
            <a:ext cx="4149307" cy="736159"/>
          </a:xfrm>
          <a:prstGeom prst="rect">
            <a:avLst/>
          </a:prstGeom>
          <a:noFill/>
          <a:ln>
            <a:noFill/>
          </a:ln>
        </p:spPr>
        <p:txBody>
          <a:bodyPr spcFirstLastPara="1" wrap="square" lIns="91425" tIns="45700" rIns="91425" bIns="45700" anchor="ctr" anchorCtr="0">
            <a:normAutofit/>
          </a:bodyPr>
          <a:lstStyle>
            <a:lvl1pPr lvl="0" algn="r">
              <a:lnSpc>
                <a:spcPct val="90000"/>
              </a:lnSpc>
              <a:spcBef>
                <a:spcPts val="0"/>
              </a:spcBef>
              <a:spcAft>
                <a:spcPts val="0"/>
              </a:spcAft>
              <a:buClr>
                <a:srgbClr val="D60B41"/>
              </a:buClr>
              <a:buSzPts val="2800"/>
              <a:buFont typeface="Play"/>
              <a:buNone/>
              <a:defRPr sz="2800">
                <a:solidFill>
                  <a:srgbClr val="D60B41"/>
                </a:solidFill>
                <a:latin typeface="Aptos" panose="020B00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age tableau">
  <p:cSld name="page tableau">
    <p:spTree>
      <p:nvGrpSpPr>
        <p:cNvPr id="1" name="Shape 40"/>
        <p:cNvGrpSpPr/>
        <p:nvPr/>
      </p:nvGrpSpPr>
      <p:grpSpPr>
        <a:xfrm>
          <a:off x="0" y="0"/>
          <a:ext cx="0" cy="0"/>
          <a:chOff x="0" y="0"/>
          <a:chExt cx="0" cy="0"/>
        </a:xfrm>
      </p:grpSpPr>
      <p:sp>
        <p:nvSpPr>
          <p:cNvPr id="41" name="Google Shape;41;p73"/>
          <p:cNvSpPr/>
          <p:nvPr/>
        </p:nvSpPr>
        <p:spPr>
          <a:xfrm>
            <a:off x="0" y="0"/>
            <a:ext cx="9144000" cy="1337094"/>
          </a:xfrm>
          <a:prstGeom prst="rect">
            <a:avLst/>
          </a:prstGeom>
          <a:solidFill>
            <a:srgbClr val="CAE7F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2" name="Google Shape;42;p73"/>
          <p:cNvSpPr txBox="1">
            <a:spLocks noGrp="1"/>
          </p:cNvSpPr>
          <p:nvPr>
            <p:ph type="title"/>
          </p:nvPr>
        </p:nvSpPr>
        <p:spPr>
          <a:xfrm>
            <a:off x="1354914" y="363757"/>
            <a:ext cx="7160436" cy="609579"/>
          </a:xfrm>
          <a:prstGeom prst="rect">
            <a:avLst/>
          </a:prstGeom>
          <a:noFill/>
          <a:ln>
            <a:noFill/>
          </a:ln>
        </p:spPr>
        <p:txBody>
          <a:bodyPr spcFirstLastPara="1" wrap="square" lIns="91425" tIns="45700" rIns="91425" bIns="45700" anchor="ctr" anchorCtr="0">
            <a:normAutofit/>
          </a:bodyPr>
          <a:lstStyle>
            <a:lvl1pPr lvl="0" algn="r">
              <a:lnSpc>
                <a:spcPct val="90000"/>
              </a:lnSpc>
              <a:spcBef>
                <a:spcPts val="0"/>
              </a:spcBef>
              <a:spcAft>
                <a:spcPts val="0"/>
              </a:spcAft>
              <a:buClr>
                <a:srgbClr val="D60B41"/>
              </a:buClr>
              <a:buSzPts val="3000"/>
              <a:buFont typeface="Play"/>
              <a:buNone/>
              <a:defRPr sz="3000">
                <a:solidFill>
                  <a:srgbClr val="D60B41"/>
                </a:solidFill>
                <a:latin typeface="Aptos" panose="020B00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43" name="Google Shape;43;p73"/>
          <p:cNvSpPr txBox="1">
            <a:spLocks noGrp="1"/>
          </p:cNvSpPr>
          <p:nvPr>
            <p:ph type="body" idx="1"/>
          </p:nvPr>
        </p:nvSpPr>
        <p:spPr>
          <a:xfrm>
            <a:off x="258793" y="6385389"/>
            <a:ext cx="1717376" cy="21770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D60B41"/>
              </a:buClr>
              <a:buSzPts val="1200"/>
              <a:buNone/>
              <a:defRPr sz="1200">
                <a:solidFill>
                  <a:srgbClr val="D60B41"/>
                </a:solidFill>
              </a:defRPr>
            </a:lvl1pPr>
            <a:lvl2pPr marL="914400" lvl="1" indent="-228600" algn="l">
              <a:lnSpc>
                <a:spcPct val="90000"/>
              </a:lnSpc>
              <a:spcBef>
                <a:spcPts val="500"/>
              </a:spcBef>
              <a:spcAft>
                <a:spcPts val="0"/>
              </a:spcAft>
              <a:buClr>
                <a:schemeClr val="dk1"/>
              </a:buClr>
              <a:buSzPts val="1200"/>
              <a:buNone/>
              <a:defRPr sz="12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200"/>
              <a:buNone/>
              <a:defRPr sz="1200"/>
            </a:lvl4pPr>
            <a:lvl5pPr marL="2286000" lvl="4" indent="-228600" algn="l">
              <a:lnSpc>
                <a:spcPct val="90000"/>
              </a:lnSpc>
              <a:spcBef>
                <a:spcPts val="500"/>
              </a:spcBef>
              <a:spcAft>
                <a:spcPts val="0"/>
              </a:spcAft>
              <a:buClr>
                <a:schemeClr val="dk1"/>
              </a:buClr>
              <a:buSzPts val="1200"/>
              <a:buNone/>
              <a:defRPr sz="12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44" name="Google Shape;44;p73"/>
          <p:cNvCxnSpPr>
            <a:stCxn id="43" idx="3"/>
          </p:cNvCxnSpPr>
          <p:nvPr/>
        </p:nvCxnSpPr>
        <p:spPr>
          <a:xfrm>
            <a:off x="1976169" y="6494243"/>
            <a:ext cx="6762300" cy="27300"/>
          </a:xfrm>
          <a:prstGeom prst="straightConnector1">
            <a:avLst/>
          </a:prstGeom>
          <a:noFill/>
          <a:ln w="9525" cap="flat" cmpd="sng">
            <a:solidFill>
              <a:srgbClr val="D60B41"/>
            </a:solidFill>
            <a:prstDash val="solid"/>
            <a:miter lim="800000"/>
            <a:headEnd type="none" w="sm" len="sm"/>
            <a:tailEnd type="none" w="sm" len="sm"/>
          </a:ln>
        </p:spPr>
      </p:cxnSp>
      <p:graphicFrame>
        <p:nvGraphicFramePr>
          <p:cNvPr id="45" name="Google Shape;45;p73"/>
          <p:cNvGraphicFramePr/>
          <p:nvPr/>
        </p:nvGraphicFramePr>
        <p:xfrm>
          <a:off x="1524000" y="2509520"/>
          <a:ext cx="6096000" cy="2225100"/>
        </p:xfrm>
        <a:graphic>
          <a:graphicData uri="http://schemas.openxmlformats.org/drawingml/2006/table">
            <a:tbl>
              <a:tblPr firstRow="1" bandRow="1">
                <a:noFill/>
                <a:tableStyleId>{433BC67D-BADE-4997-BD9A-384BDA182935}</a:tableStyleId>
              </a:tblPr>
              <a:tblGrid>
                <a:gridCol w="152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370850">
                <a:tc>
                  <a:txBody>
                    <a:bodyPr/>
                    <a:lstStyle/>
                    <a:p>
                      <a:pPr marL="0" marR="0" lvl="0" indent="0" algn="l" rtl="0">
                        <a:spcBef>
                          <a:spcPts val="0"/>
                        </a:spcBef>
                        <a:spcAft>
                          <a:spcPts val="0"/>
                        </a:spcAft>
                        <a:buNone/>
                      </a:pPr>
                      <a:endParaRPr sz="1800"/>
                    </a:p>
                  </a:txBody>
                  <a:tcPr marL="91450" marR="91450" marT="45725" marB="45725">
                    <a:solidFill>
                      <a:srgbClr val="0D266D"/>
                    </a:solidFill>
                  </a:tcPr>
                </a:tc>
                <a:tc>
                  <a:txBody>
                    <a:bodyPr/>
                    <a:lstStyle/>
                    <a:p>
                      <a:pPr marL="0" marR="0" lvl="0" indent="0" algn="l" rtl="0">
                        <a:spcBef>
                          <a:spcPts val="0"/>
                        </a:spcBef>
                        <a:spcAft>
                          <a:spcPts val="0"/>
                        </a:spcAft>
                        <a:buNone/>
                      </a:pPr>
                      <a:endParaRPr sz="1800"/>
                    </a:p>
                  </a:txBody>
                  <a:tcPr marL="91450" marR="91450" marT="45725" marB="45725">
                    <a:solidFill>
                      <a:srgbClr val="0D266D"/>
                    </a:solidFill>
                  </a:tcPr>
                </a:tc>
                <a:tc>
                  <a:txBody>
                    <a:bodyPr/>
                    <a:lstStyle/>
                    <a:p>
                      <a:pPr marL="0" marR="0" lvl="0" indent="0" algn="l" rtl="0">
                        <a:spcBef>
                          <a:spcPts val="0"/>
                        </a:spcBef>
                        <a:spcAft>
                          <a:spcPts val="0"/>
                        </a:spcAft>
                        <a:buNone/>
                      </a:pPr>
                      <a:endParaRPr sz="1800"/>
                    </a:p>
                  </a:txBody>
                  <a:tcPr marL="91450" marR="91450" marT="45725" marB="45725">
                    <a:solidFill>
                      <a:srgbClr val="0D266D"/>
                    </a:solidFill>
                  </a:tcPr>
                </a:tc>
                <a:tc>
                  <a:txBody>
                    <a:bodyPr/>
                    <a:lstStyle/>
                    <a:p>
                      <a:pPr marL="0" marR="0" lvl="0" indent="0" algn="l" rtl="0">
                        <a:spcBef>
                          <a:spcPts val="0"/>
                        </a:spcBef>
                        <a:spcAft>
                          <a:spcPts val="0"/>
                        </a:spcAft>
                        <a:buNone/>
                      </a:pPr>
                      <a:endParaRPr sz="1800"/>
                    </a:p>
                  </a:txBody>
                  <a:tcPr marL="91450" marR="91450" marT="45725" marB="45725">
                    <a:solidFill>
                      <a:srgbClr val="0D266D"/>
                    </a:solidFill>
                  </a:tcPr>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endParaRPr sz="1800"/>
                    </a:p>
                  </a:txBody>
                  <a:tcPr marL="91450" marR="91450" marT="45725" marB="45725">
                    <a:solidFill>
                      <a:srgbClr val="CAE7F5"/>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endParaRPr sz="1800"/>
                    </a:p>
                  </a:txBody>
                  <a:tcPr marL="91450" marR="91450" marT="45725" marB="45725">
                    <a:solidFill>
                      <a:srgbClr val="CAE7F5"/>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extLst>
                  <a:ext uri="{0D108BD9-81ED-4DB2-BD59-A6C34878D82A}">
                    <a16:rowId xmlns:a16="http://schemas.microsoft.com/office/drawing/2014/main" val="10002"/>
                  </a:ext>
                </a:extLst>
              </a:tr>
              <a:tr h="370850">
                <a:tc>
                  <a:txBody>
                    <a:bodyPr/>
                    <a:lstStyle/>
                    <a:p>
                      <a:pPr marL="0" marR="0" lvl="0" indent="0" algn="l" rtl="0">
                        <a:spcBef>
                          <a:spcPts val="0"/>
                        </a:spcBef>
                        <a:spcAft>
                          <a:spcPts val="0"/>
                        </a:spcAft>
                        <a:buNone/>
                      </a:pPr>
                      <a:endParaRPr sz="1800"/>
                    </a:p>
                  </a:txBody>
                  <a:tcPr marL="91450" marR="91450" marT="45725" marB="45725">
                    <a:solidFill>
                      <a:srgbClr val="CAE7F5"/>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extLst>
                  <a:ext uri="{0D108BD9-81ED-4DB2-BD59-A6C34878D82A}">
                    <a16:rowId xmlns:a16="http://schemas.microsoft.com/office/drawing/2014/main" val="10003"/>
                  </a:ext>
                </a:extLst>
              </a:tr>
              <a:tr h="370850">
                <a:tc>
                  <a:txBody>
                    <a:bodyPr/>
                    <a:lstStyle/>
                    <a:p>
                      <a:pPr marL="0" marR="0" lvl="0" indent="0" algn="l" rtl="0">
                        <a:spcBef>
                          <a:spcPts val="0"/>
                        </a:spcBef>
                        <a:spcAft>
                          <a:spcPts val="0"/>
                        </a:spcAft>
                        <a:buNone/>
                      </a:pPr>
                      <a:endParaRPr sz="1800"/>
                    </a:p>
                  </a:txBody>
                  <a:tcPr marL="91450" marR="91450" marT="45725" marB="45725">
                    <a:solidFill>
                      <a:srgbClr val="CAE7F5"/>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extLst>
                  <a:ext uri="{0D108BD9-81ED-4DB2-BD59-A6C34878D82A}">
                    <a16:rowId xmlns:a16="http://schemas.microsoft.com/office/drawing/2014/main" val="10004"/>
                  </a:ext>
                </a:extLst>
              </a:tr>
              <a:tr h="370850">
                <a:tc>
                  <a:txBody>
                    <a:bodyPr/>
                    <a:lstStyle/>
                    <a:p>
                      <a:pPr marL="0" marR="0" lvl="0" indent="0" algn="l" rtl="0">
                        <a:spcBef>
                          <a:spcPts val="0"/>
                        </a:spcBef>
                        <a:spcAft>
                          <a:spcPts val="0"/>
                        </a:spcAft>
                        <a:buNone/>
                      </a:pPr>
                      <a:endParaRPr sz="1800"/>
                    </a:p>
                  </a:txBody>
                  <a:tcPr marL="91450" marR="91450" marT="45725" marB="45725">
                    <a:solidFill>
                      <a:srgbClr val="CAE7F5"/>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endParaRPr sz="1800"/>
                    </a:p>
                  </a:txBody>
                  <a:tcPr marL="91450" marR="91450" marT="45725" marB="45725">
                    <a:solidFill>
                      <a:srgbClr val="CAE7F5">
                        <a:alpha val="49803"/>
                      </a:srgbClr>
                    </a:solidFill>
                  </a:tcPr>
                </a:tc>
                <a:extLst>
                  <a:ext uri="{0D108BD9-81ED-4DB2-BD59-A6C34878D82A}">
                    <a16:rowId xmlns:a16="http://schemas.microsoft.com/office/drawing/2014/main" val="10005"/>
                  </a:ext>
                </a:extLst>
              </a:tr>
            </a:tbl>
          </a:graphicData>
        </a:graphic>
      </p:graphicFrame>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6A5C05C-6639-ABE9-CBA3-960387B2CD64}"/>
              </a:ext>
            </a:extLst>
          </p:cNvPr>
          <p:cNvSpPr/>
          <p:nvPr userDrawn="1"/>
        </p:nvSpPr>
        <p:spPr>
          <a:xfrm>
            <a:off x="0" y="0"/>
            <a:ext cx="9144000" cy="1337094"/>
          </a:xfrm>
          <a:prstGeom prst="rect">
            <a:avLst/>
          </a:prstGeom>
          <a:solidFill>
            <a:srgbClr val="CAE7F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4" name="Google Shape;17;p54">
            <a:extLst>
              <a:ext uri="{FF2B5EF4-FFF2-40B4-BE49-F238E27FC236}">
                <a16:creationId xmlns:a16="http://schemas.microsoft.com/office/drawing/2014/main" id="{3B41294C-799F-4017-F8CA-5A6E536566D6}"/>
              </a:ext>
            </a:extLst>
          </p:cNvPr>
          <p:cNvSpPr txBox="1">
            <a:spLocks/>
          </p:cNvSpPr>
          <p:nvPr userDrawn="1"/>
        </p:nvSpPr>
        <p:spPr>
          <a:xfrm>
            <a:off x="1766656" y="363757"/>
            <a:ext cx="6748694" cy="609579"/>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D60B41"/>
              </a:buClr>
              <a:buSzPts val="3000"/>
              <a:buFont typeface="Play"/>
              <a:buNone/>
              <a:defRPr sz="3000" b="0" i="0" u="none" strike="noStrike" cap="none">
                <a:solidFill>
                  <a:srgbClr val="D60B4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fr-CA" dirty="0">
                <a:latin typeface="Aptos" panose="020B0004020202020204" pitchFamily="34" charset="0"/>
              </a:rPr>
              <a:t>Rétroaction</a:t>
            </a:r>
          </a:p>
        </p:txBody>
      </p:sp>
      <p:pic>
        <p:nvPicPr>
          <p:cNvPr id="5" name="Graphique 4">
            <a:extLst>
              <a:ext uri="{FF2B5EF4-FFF2-40B4-BE49-F238E27FC236}">
                <a16:creationId xmlns:a16="http://schemas.microsoft.com/office/drawing/2014/main" id="{78273610-56A3-003B-46F0-EC7B1903F9E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81851" y="48432"/>
            <a:ext cx="954916" cy="1240227"/>
          </a:xfrm>
          <a:prstGeom prst="rect">
            <a:avLst/>
          </a:prstGeom>
        </p:spPr>
      </p:pic>
      <p:sp>
        <p:nvSpPr>
          <p:cNvPr id="6" name="Google Shape;27;p69">
            <a:extLst>
              <a:ext uri="{FF2B5EF4-FFF2-40B4-BE49-F238E27FC236}">
                <a16:creationId xmlns:a16="http://schemas.microsoft.com/office/drawing/2014/main" id="{1D3C338F-2778-83EE-4D6F-259DADB90278}"/>
              </a:ext>
            </a:extLst>
          </p:cNvPr>
          <p:cNvSpPr txBox="1">
            <a:spLocks noGrp="1"/>
          </p:cNvSpPr>
          <p:nvPr>
            <p:ph type="body" idx="1"/>
          </p:nvPr>
        </p:nvSpPr>
        <p:spPr>
          <a:xfrm>
            <a:off x="311699" y="1536633"/>
            <a:ext cx="8423927" cy="4555200"/>
          </a:xfrm>
          <a:prstGeom prst="rect">
            <a:avLst/>
          </a:prstGeom>
          <a:noFill/>
          <a:ln>
            <a:noFill/>
          </a:ln>
        </p:spPr>
        <p:txBody>
          <a:bodyPr spcFirstLastPara="1" wrap="square" lIns="91425" tIns="91425" rIns="91425" bIns="91425" anchor="t" anchorCtr="0">
            <a:normAutofit/>
          </a:bodyPr>
          <a:lstStyle>
            <a:lvl1pPr marL="457200" lvl="0" indent="-342900" algn="l">
              <a:lnSpc>
                <a:spcPct val="90000"/>
              </a:lnSpc>
              <a:spcBef>
                <a:spcPts val="0"/>
              </a:spcBef>
              <a:spcAft>
                <a:spcPts val="0"/>
              </a:spcAft>
              <a:buClr>
                <a:schemeClr val="dk1"/>
              </a:buClr>
              <a:buSzPts val="1800"/>
              <a:buChar char="●"/>
              <a:defRPr/>
            </a:lvl1pPr>
            <a:lvl2pPr marL="914400" lvl="1" indent="-317500" algn="l">
              <a:lnSpc>
                <a:spcPct val="90000"/>
              </a:lnSpc>
              <a:spcBef>
                <a:spcPts val="0"/>
              </a:spcBef>
              <a:spcAft>
                <a:spcPts val="0"/>
              </a:spcAft>
              <a:buClr>
                <a:schemeClr val="dk1"/>
              </a:buClr>
              <a:buSzPts val="1400"/>
              <a:buChar char="○"/>
              <a:defRPr/>
            </a:lvl2pPr>
            <a:lvl3pPr marL="1371600" lvl="2" indent="-317500" algn="l">
              <a:lnSpc>
                <a:spcPct val="90000"/>
              </a:lnSpc>
              <a:spcBef>
                <a:spcPts val="0"/>
              </a:spcBef>
              <a:spcAft>
                <a:spcPts val="0"/>
              </a:spcAft>
              <a:buClr>
                <a:schemeClr val="dk1"/>
              </a:buClr>
              <a:buSzPts val="1400"/>
              <a:buChar char="■"/>
              <a:defRPr/>
            </a:lvl3pPr>
            <a:lvl4pPr marL="1828800" lvl="3" indent="-317500" algn="l">
              <a:lnSpc>
                <a:spcPct val="90000"/>
              </a:lnSpc>
              <a:spcBef>
                <a:spcPts val="0"/>
              </a:spcBef>
              <a:spcAft>
                <a:spcPts val="0"/>
              </a:spcAft>
              <a:buClr>
                <a:schemeClr val="dk1"/>
              </a:buClr>
              <a:buSzPts val="1400"/>
              <a:buChar char="●"/>
              <a:defRPr/>
            </a:lvl4pPr>
            <a:lvl5pPr marL="2286000" lvl="4" indent="-317500" algn="l">
              <a:lnSpc>
                <a:spcPct val="90000"/>
              </a:lnSpc>
              <a:spcBef>
                <a:spcPts val="0"/>
              </a:spcBef>
              <a:spcAft>
                <a:spcPts val="0"/>
              </a:spcAft>
              <a:buClr>
                <a:schemeClr val="dk1"/>
              </a:buClr>
              <a:buSzPts val="1400"/>
              <a:buChar char="○"/>
              <a:defRPr/>
            </a:lvl5pPr>
            <a:lvl6pPr marL="2743200" lvl="5" indent="-317500" algn="l">
              <a:lnSpc>
                <a:spcPct val="90000"/>
              </a:lnSpc>
              <a:spcBef>
                <a:spcPts val="0"/>
              </a:spcBef>
              <a:spcAft>
                <a:spcPts val="0"/>
              </a:spcAft>
              <a:buClr>
                <a:schemeClr val="dk1"/>
              </a:buClr>
              <a:buSzPts val="1400"/>
              <a:buChar char="■"/>
              <a:defRPr/>
            </a:lvl6pPr>
            <a:lvl7pPr marL="3200400" lvl="6" indent="-317500" algn="l">
              <a:lnSpc>
                <a:spcPct val="90000"/>
              </a:lnSpc>
              <a:spcBef>
                <a:spcPts val="0"/>
              </a:spcBef>
              <a:spcAft>
                <a:spcPts val="0"/>
              </a:spcAft>
              <a:buClr>
                <a:schemeClr val="dk1"/>
              </a:buClr>
              <a:buSzPts val="1400"/>
              <a:buChar char="●"/>
              <a:defRPr/>
            </a:lvl7pPr>
            <a:lvl8pPr marL="3657600" lvl="7" indent="-317500" algn="l">
              <a:lnSpc>
                <a:spcPct val="90000"/>
              </a:lnSpc>
              <a:spcBef>
                <a:spcPts val="0"/>
              </a:spcBef>
              <a:spcAft>
                <a:spcPts val="0"/>
              </a:spcAft>
              <a:buClr>
                <a:schemeClr val="dk1"/>
              </a:buClr>
              <a:buSzPts val="1400"/>
              <a:buChar char="○"/>
              <a:defRPr/>
            </a:lvl8pPr>
            <a:lvl9pPr marL="4114800" lvl="8" indent="-317500" algn="l">
              <a:lnSpc>
                <a:spcPct val="90000"/>
              </a:lnSpc>
              <a:spcBef>
                <a:spcPts val="0"/>
              </a:spcBef>
              <a:spcAft>
                <a:spcPts val="0"/>
              </a:spcAft>
              <a:buClr>
                <a:schemeClr val="dk1"/>
              </a:buClr>
              <a:buSzPts val="1400"/>
              <a:buChar char="■"/>
              <a:defRPr/>
            </a:lvl9pPr>
          </a:lstStyle>
          <a:p>
            <a:endParaRPr dirty="0"/>
          </a:p>
        </p:txBody>
      </p:sp>
    </p:spTree>
    <p:extLst>
      <p:ext uri="{BB962C8B-B14F-4D97-AF65-F5344CB8AC3E}">
        <p14:creationId xmlns:p14="http://schemas.microsoft.com/office/powerpoint/2010/main" val="101984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65"/>
          <p:cNvSpPr txBox="1">
            <a:spLocks noGrp="1"/>
          </p:cNvSpPr>
          <p:nvPr>
            <p:ph type="title"/>
          </p:nvPr>
        </p:nvSpPr>
        <p:spPr>
          <a:xfrm>
            <a:off x="1354914" y="365126"/>
            <a:ext cx="7160436" cy="73615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Play"/>
              <a:buNone/>
              <a:defRPr sz="4400" b="0" i="0" u="none" strike="noStrike" cap="none">
                <a:solidFill>
                  <a:schemeClr val="dk1"/>
                </a:solidFill>
                <a:latin typeface="Play"/>
                <a:ea typeface="Play"/>
                <a:cs typeface="Play"/>
                <a:sym typeface="Pla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65"/>
          <p:cNvSpPr txBox="1">
            <a:spLocks noGrp="1"/>
          </p:cNvSpPr>
          <p:nvPr>
            <p:ph type="body" idx="1"/>
          </p:nvPr>
        </p:nvSpPr>
        <p:spPr>
          <a:xfrm>
            <a:off x="1354914" y="1348239"/>
            <a:ext cx="7160436" cy="459869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8" r:id="rId9"/>
    <p:sldLayoutId id="2147483657"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2.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21.png"/><Relationship Id="rId4" Type="http://schemas.openxmlformats.org/officeDocument/2006/relationships/hyperlink" Target="https://creativecommons.org/licenses/by-nc-sa/4.0/deed.fr"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3.jp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hyperlink" Target="https://doi.org/10.1016/S2213-8587(24)00316-4" TargetMode="External"/></Relationships>
</file>

<file path=ppt/slides/_rels/slide31.xml.rels><?xml version="1.0" encoding="UTF-8" standalone="yes"?>
<Relationships xmlns="http://schemas.openxmlformats.org/package/2006/relationships"><Relationship Id="rId8" Type="http://schemas.openxmlformats.org/officeDocument/2006/relationships/hyperlink" Target="https://www.sfcardio.fr/sites/default/files/2019-10/2018-recommandations-sfc-2018-epreuves-effort.pdf" TargetMode="External"/><Relationship Id="rId3" Type="http://schemas.openxmlformats.org/officeDocument/2006/relationships/image" Target="../media/image9.png"/><Relationship Id="rId7" Type="http://schemas.openxmlformats.org/officeDocument/2006/relationships/hyperlink" Target="https://www.ccsa.ca/fr/reperes-canadiens-sur-lalcool-et-la-sante-rapport-final" TargetMode="External"/><Relationship Id="rId12" Type="http://schemas.openxmlformats.org/officeDocument/2006/relationships/hyperlink" Target="https://csepguidelines.ca/language/fr/directives/adultes_18-64/"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s://can01.safelinks.protection.outlook.com/?url=https%3A%2F%2Fdoi.org%2F10.5271%2Fsjweh.1815&amp;data=05%7C02%7Cpblackbu%40uqac.ca%7C1d56cc0569a24d875ca908dd4c42ebdb%7Cc97978b1bd4c44b59bbb20215efdf611%7C0%7C0%7C638750572505273153%7CUnknown%7CTWFpbGZsb3d8eyJFbXB0eU1hcGkiOnRydWUsIlYiOiIwLjAuMDAwMCIsIlAiOiJXaW4zMiIsIkFOIjoiTWFpbCIsIldUIjoyfQ%3D%3D%7C0%7C%7C%7C&amp;sdata=PEybkfFkmdqgy0vEr%2BgctZORsiM6hns81JNYZqMuDA8%3D&amp;reserved=0" TargetMode="External"/><Relationship Id="rId11" Type="http://schemas.openxmlformats.org/officeDocument/2006/relationships/hyperlink" Target="https://scpe.ca/wp-content/uploads/2021/06/QUESTIONNAIREMENEZUNEVIEPLUSACTIVE.pdf" TargetMode="External"/><Relationship Id="rId5" Type="http://schemas.openxmlformats.org/officeDocument/2006/relationships/hyperlink" Target="https://doi.org/10.53738/revmed.2010.6.239.0510" TargetMode="External"/><Relationship Id="rId10" Type="http://schemas.openxmlformats.org/officeDocument/2006/relationships/hyperlink" Target="https://pmps.hpfb-dgpsa.ca/dhpp/resource/71404" TargetMode="External"/><Relationship Id="rId4" Type="http://schemas.openxmlformats.org/officeDocument/2006/relationships/hyperlink" Target="https://www.merckmanuals.com/fr-ca/professional/troubles-cardiovasculaires/hypertension-art%C3%A9rielle/m%C3%A9dicaments-antihypertenseurs" TargetMode="External"/><Relationship Id="rId9" Type="http://schemas.openxmlformats.org/officeDocument/2006/relationships/hyperlink" Target="https://doi.org/10.1016/j.cjca.2020.02.086"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hyperlink" Target="https://creativecommons.org/licenses/by-nc-sa/4.0/deed.fr" TargetMode="External"/><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uqac.ca.panopto.com/Panopto/Pages/Viewer.aspx?id=65d2f54a-28a4-4a4c-992c-b28800ddc95f"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pic>
        <p:nvPicPr>
          <p:cNvPr id="62" name="Google Shape;62;p1"/>
          <p:cNvPicPr preferRelativeResize="0"/>
          <p:nvPr/>
        </p:nvPicPr>
        <p:blipFill rotWithShape="1">
          <a:blip r:embed="rId3">
            <a:alphaModFix/>
          </a:blip>
          <a:srcRect l="174" t="305"/>
          <a:stretch/>
        </p:blipFill>
        <p:spPr>
          <a:xfrm>
            <a:off x="0" y="1"/>
            <a:ext cx="9143999" cy="6858000"/>
          </a:xfrm>
          <a:prstGeom prst="rect">
            <a:avLst/>
          </a:prstGeom>
          <a:noFill/>
          <a:ln>
            <a:noFill/>
          </a:ln>
        </p:spPr>
      </p:pic>
      <p:pic>
        <p:nvPicPr>
          <p:cNvPr id="63" name="Google Shape;63;p1" descr="Une image contenant texte, Graphique, Police, graphisme&#10;&#10;Description générée automatiquement"/>
          <p:cNvPicPr preferRelativeResize="0"/>
          <p:nvPr/>
        </p:nvPicPr>
        <p:blipFill rotWithShape="1">
          <a:blip r:embed="rId4">
            <a:alphaModFix/>
          </a:blip>
          <a:srcRect/>
          <a:stretch/>
        </p:blipFill>
        <p:spPr>
          <a:xfrm>
            <a:off x="4715141" y="5826362"/>
            <a:ext cx="2132352" cy="675534"/>
          </a:xfrm>
          <a:prstGeom prst="rect">
            <a:avLst/>
          </a:prstGeom>
          <a:noFill/>
          <a:ln>
            <a:noFill/>
          </a:ln>
        </p:spPr>
      </p:pic>
      <p:sp>
        <p:nvSpPr>
          <p:cNvPr id="64" name="Google Shape;64;p1"/>
          <p:cNvSpPr txBox="1">
            <a:spLocks noGrp="1"/>
          </p:cNvSpPr>
          <p:nvPr>
            <p:ph type="ctrTitle"/>
          </p:nvPr>
        </p:nvSpPr>
        <p:spPr>
          <a:xfrm>
            <a:off x="3520996" y="1525687"/>
            <a:ext cx="5304350" cy="2070325"/>
          </a:xfrm>
          <a:prstGeom prst="rect">
            <a:avLst/>
          </a:prstGeom>
          <a:noFill/>
          <a:ln>
            <a:noFill/>
          </a:ln>
        </p:spPr>
        <p:txBody>
          <a:bodyPr spcFirstLastPara="1" wrap="square" lIns="91425" tIns="45700" rIns="91425" bIns="45700" anchor="b" anchorCtr="0">
            <a:noAutofit/>
          </a:bodyPr>
          <a:lstStyle/>
          <a:p>
            <a:pPr marL="0" lvl="0" indent="0" algn="r" rtl="0">
              <a:lnSpc>
                <a:spcPct val="90000"/>
              </a:lnSpc>
              <a:spcBef>
                <a:spcPts val="0"/>
              </a:spcBef>
              <a:spcAft>
                <a:spcPts val="0"/>
              </a:spcAft>
              <a:buClr>
                <a:srgbClr val="D60B41"/>
              </a:buClr>
              <a:buSzPts val="6500"/>
              <a:buFont typeface="Play"/>
              <a:buNone/>
            </a:pPr>
            <a:r>
              <a:rPr lang="fr-CA" sz="6000" dirty="0">
                <a:latin typeface="Aptos" panose="020B0004020202020204" pitchFamily="34" charset="0"/>
              </a:rPr>
              <a:t>L’exercice et l’hypertension artérielle</a:t>
            </a:r>
            <a:br>
              <a:rPr lang="fr-CA" sz="6000" dirty="0">
                <a:latin typeface="Aptos" panose="020B0004020202020204" pitchFamily="34" charset="0"/>
              </a:rPr>
            </a:br>
            <a:r>
              <a:rPr lang="fr-CA" sz="6000" dirty="0">
                <a:latin typeface="Aptos" panose="020B0004020202020204" pitchFamily="34" charset="0"/>
              </a:rPr>
              <a:t>Partie 2</a:t>
            </a:r>
            <a:endParaRPr sz="6000" dirty="0">
              <a:latin typeface="Aptos" panose="020B0004020202020204" pitchFamily="34" charset="0"/>
            </a:endParaRPr>
          </a:p>
        </p:txBody>
      </p:sp>
      <p:pic>
        <p:nvPicPr>
          <p:cNvPr id="65" name="Google Shape;65;p1" descr="Une image contenant Police, Graphique, logo, typographie&#10;&#10;Description générée automatiquement"/>
          <p:cNvPicPr preferRelativeResize="0"/>
          <p:nvPr/>
        </p:nvPicPr>
        <p:blipFill rotWithShape="1">
          <a:blip r:embed="rId5">
            <a:alphaModFix/>
          </a:blip>
          <a:srcRect/>
          <a:stretch/>
        </p:blipFill>
        <p:spPr>
          <a:xfrm>
            <a:off x="7351420" y="6000534"/>
            <a:ext cx="1176530" cy="36576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6" name="Google Shape;456;p43"/>
          <p:cNvSpPr txBox="1">
            <a:spLocks noGrp="1"/>
          </p:cNvSpPr>
          <p:nvPr>
            <p:ph type="body" idx="1"/>
          </p:nvPr>
        </p:nvSpPr>
        <p:spPr>
          <a:xfrm>
            <a:off x="383891" y="1727133"/>
            <a:ext cx="8423927" cy="4555200"/>
          </a:xfrm>
          <a:prstGeom prst="rect">
            <a:avLst/>
          </a:prstGeom>
          <a:noFill/>
          <a:ln>
            <a:noFill/>
          </a:ln>
        </p:spPr>
        <p:txBody>
          <a:bodyPr spcFirstLastPara="1" wrap="square" lIns="91425" tIns="91425" rIns="91425" bIns="91425" anchor="t" anchorCtr="0">
            <a:normAutofit/>
          </a:bodyPr>
          <a:lstStyle/>
          <a:p>
            <a:pPr marL="0" lvl="0" indent="0" algn="just" rtl="0">
              <a:lnSpc>
                <a:spcPct val="90000"/>
              </a:lnSpc>
              <a:spcBef>
                <a:spcPts val="0"/>
              </a:spcBef>
              <a:spcAft>
                <a:spcPts val="0"/>
              </a:spcAft>
              <a:buClr>
                <a:srgbClr val="0D266D"/>
              </a:buClr>
              <a:buSzPts val="1800"/>
              <a:buNone/>
            </a:pPr>
            <a:r>
              <a:rPr lang="fr-CA" sz="2000" dirty="0">
                <a:solidFill>
                  <a:srgbClr val="0D266D"/>
                </a:solidFill>
              </a:rPr>
              <a:t>Il est à noter que ce n’est pas en utilisant ces mots (</a:t>
            </a:r>
            <a:r>
              <a:rPr lang="fr-CA" sz="2000" i="1" dirty="0">
                <a:solidFill>
                  <a:srgbClr val="0D266D"/>
                </a:solidFill>
              </a:rPr>
              <a:t>obésité classe I </a:t>
            </a:r>
            <a:r>
              <a:rPr lang="fr-CA" sz="2000" dirty="0">
                <a:solidFill>
                  <a:srgbClr val="0D266D"/>
                </a:solidFill>
              </a:rPr>
              <a:t>ou </a:t>
            </a:r>
            <a:r>
              <a:rPr lang="fr-CA" sz="2000" i="1" dirty="0">
                <a:solidFill>
                  <a:srgbClr val="0D266D"/>
                </a:solidFill>
              </a:rPr>
              <a:t>obésité abdominale</a:t>
            </a:r>
            <a:r>
              <a:rPr lang="fr-CA" sz="2000" dirty="0">
                <a:solidFill>
                  <a:srgbClr val="0D266D"/>
                </a:solidFill>
              </a:rPr>
              <a:t>) que vous devriez aborder la question du poids avec votre client. En effet, il faudra utiliser une approche et une terminologie qui seront appropriées et non stigmatisantes. Ces notions seront vues dans un cours ultérieur.</a:t>
            </a:r>
            <a:endParaRPr sz="2000" dirty="0">
              <a:solidFill>
                <a:srgbClr val="0D266D"/>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p44"/>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Mesures de repos et anthropométriques</a:t>
            </a:r>
            <a:endParaRPr dirty="0"/>
          </a:p>
        </p:txBody>
      </p:sp>
      <p:sp>
        <p:nvSpPr>
          <p:cNvPr id="463" name="Google Shape;463;p44"/>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464" name="Google Shape;464;p44"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465" name="Google Shape;465;p44"/>
          <p:cNvSpPr txBox="1"/>
          <p:nvPr/>
        </p:nvSpPr>
        <p:spPr>
          <a:xfrm>
            <a:off x="442122" y="1608987"/>
            <a:ext cx="8259300" cy="209284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2400" b="1" i="0" u="none" strike="noStrike" dirty="0">
                <a:solidFill>
                  <a:srgbClr val="0D266D"/>
                </a:solidFill>
                <a:latin typeface="Arial"/>
                <a:ea typeface="Arial"/>
                <a:cs typeface="Arial"/>
                <a:sym typeface="Arial"/>
              </a:rPr>
              <a:t>Répondre à la question suivante :</a:t>
            </a:r>
            <a:endParaRPr sz="2400" dirty="0"/>
          </a:p>
          <a:p>
            <a:pPr marL="0" marR="0" lvl="0" indent="0" algn="l" rtl="0">
              <a:spcBef>
                <a:spcPts val="1200"/>
              </a:spcBef>
              <a:spcAft>
                <a:spcPts val="0"/>
              </a:spcAft>
              <a:buNone/>
            </a:pPr>
            <a:r>
              <a:rPr lang="fr-CA" sz="2400" b="1" i="0" u="none" strike="noStrike" dirty="0">
                <a:solidFill>
                  <a:srgbClr val="0D266D"/>
                </a:solidFill>
                <a:latin typeface="Arial"/>
                <a:ea typeface="Arial"/>
                <a:cs typeface="Arial"/>
                <a:sym typeface="Arial"/>
              </a:rPr>
              <a:t>Après avoir interprété les mesures anthropométriques de monsieur Paquet, croyez-vous qu’il soit nécessaire de discuter de prise en charge du poids corporel avec votre client? Indiquez vos arguments sur une feuille.</a:t>
            </a:r>
            <a:endParaRPr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69"/>
        <p:cNvGrpSpPr/>
        <p:nvPr/>
      </p:nvGrpSpPr>
      <p:grpSpPr>
        <a:xfrm>
          <a:off x="0" y="0"/>
          <a:ext cx="0" cy="0"/>
          <a:chOff x="0" y="0"/>
          <a:chExt cx="0" cy="0"/>
        </a:xfrm>
      </p:grpSpPr>
      <p:sp>
        <p:nvSpPr>
          <p:cNvPr id="471" name="Google Shape;471;p45"/>
          <p:cNvSpPr txBox="1">
            <a:spLocks noGrp="1"/>
          </p:cNvSpPr>
          <p:nvPr>
            <p:ph type="body" idx="1"/>
          </p:nvPr>
        </p:nvSpPr>
        <p:spPr>
          <a:xfrm>
            <a:off x="359827" y="1612833"/>
            <a:ext cx="8423927" cy="4555200"/>
          </a:xfrm>
          <a:prstGeom prst="rect">
            <a:avLst/>
          </a:prstGeom>
          <a:noFill/>
          <a:ln>
            <a:noFill/>
          </a:ln>
        </p:spPr>
        <p:txBody>
          <a:bodyPr spcFirstLastPara="1" wrap="square" lIns="91425" tIns="91425" rIns="91425" bIns="91425" anchor="t" anchorCtr="0">
            <a:noAutofit/>
          </a:bodyPr>
          <a:lstStyle/>
          <a:p>
            <a:pPr marL="0" lvl="0" indent="0" algn="just" rtl="0">
              <a:lnSpc>
                <a:spcPct val="90000"/>
              </a:lnSpc>
              <a:spcBef>
                <a:spcPts val="0"/>
              </a:spcBef>
              <a:spcAft>
                <a:spcPts val="0"/>
              </a:spcAft>
              <a:buClr>
                <a:srgbClr val="0D266D"/>
              </a:buClr>
              <a:buSzPts val="1800"/>
              <a:buNone/>
            </a:pPr>
            <a:r>
              <a:rPr lang="fr-CA" sz="1800" i="0" dirty="0">
                <a:solidFill>
                  <a:srgbClr val="0D266D"/>
                </a:solidFill>
              </a:rPr>
              <a:t>L’indice de masse corporelle et la circonférence de la taille de monsieur Paquet sont élevés et traduisent un excès d’adiposité. La présence concomitante d’hypertension artérielle suggère donc une obésité clinique. Cette dernière se définit par la présence de symptômes et par l’atteinte ou la dysfonction d’organes et de systèmes pouvant être reliés à un excès d’adiposité (</a:t>
            </a:r>
            <a:r>
              <a:rPr lang="fr-CA" sz="1800" i="0" dirty="0" err="1">
                <a:solidFill>
                  <a:srgbClr val="0D266D"/>
                </a:solidFill>
              </a:rPr>
              <a:t>Rubino</a:t>
            </a:r>
            <a:r>
              <a:rPr lang="fr-CA" sz="1800" i="0" dirty="0">
                <a:solidFill>
                  <a:srgbClr val="0D266D"/>
                </a:solidFill>
              </a:rPr>
              <a:t> F., Cummings D. E., </a:t>
            </a:r>
            <a:r>
              <a:rPr lang="fr-CA" sz="1800" i="0" dirty="0" err="1">
                <a:solidFill>
                  <a:srgbClr val="0D266D"/>
                </a:solidFill>
              </a:rPr>
              <a:t>Eckel</a:t>
            </a:r>
            <a:r>
              <a:rPr lang="fr-CA" sz="1800" dirty="0">
                <a:solidFill>
                  <a:srgbClr val="0D266D"/>
                </a:solidFill>
              </a:rPr>
              <a:t> R. H. et al., 2025)</a:t>
            </a:r>
            <a:r>
              <a:rPr lang="fr-CA" sz="1800" i="0" dirty="0">
                <a:solidFill>
                  <a:srgbClr val="0D266D"/>
                </a:solidFill>
              </a:rPr>
              <a:t>. Puisque l’obésité clinique est reconnue comme une maladie, elle doit être prise en charge. </a:t>
            </a:r>
            <a:r>
              <a:rPr lang="fr-CA" sz="1800" dirty="0">
                <a:solidFill>
                  <a:srgbClr val="0D266D"/>
                </a:solidFill>
              </a:rPr>
              <a:t>P</a:t>
            </a:r>
            <a:r>
              <a:rPr lang="fr-CA" sz="1800" i="0" dirty="0">
                <a:solidFill>
                  <a:srgbClr val="0D266D"/>
                </a:solidFill>
              </a:rPr>
              <a:t>erdre du poids pourrait aider monsieur Paquet à mieux gérer son problème d’hypertension artérielle. </a:t>
            </a:r>
            <a:endParaRPr dirty="0"/>
          </a:p>
          <a:p>
            <a:pPr marL="0" lvl="0" indent="0" algn="just" rtl="0">
              <a:lnSpc>
                <a:spcPct val="90000"/>
              </a:lnSpc>
              <a:spcBef>
                <a:spcPts val="0"/>
              </a:spcBef>
              <a:spcAft>
                <a:spcPts val="0"/>
              </a:spcAft>
              <a:buClr>
                <a:schemeClr val="dk1"/>
              </a:buClr>
              <a:buSzPts val="1800"/>
              <a:buNone/>
            </a:pPr>
            <a:endParaRPr sz="1800" dirty="0">
              <a:solidFill>
                <a:srgbClr val="0D266D"/>
              </a:solidFill>
            </a:endParaRPr>
          </a:p>
          <a:p>
            <a:pPr marL="0" lvl="0" indent="0" algn="just" rtl="0">
              <a:lnSpc>
                <a:spcPct val="90000"/>
              </a:lnSpc>
              <a:spcBef>
                <a:spcPts val="0"/>
              </a:spcBef>
              <a:spcAft>
                <a:spcPts val="0"/>
              </a:spcAft>
              <a:buClr>
                <a:srgbClr val="0D266D"/>
              </a:buClr>
              <a:buSzPts val="1800"/>
              <a:buNone/>
            </a:pPr>
            <a:r>
              <a:rPr lang="fr-CA" sz="1800" i="0" dirty="0">
                <a:solidFill>
                  <a:srgbClr val="0D266D"/>
                </a:solidFill>
              </a:rPr>
              <a:t>À l’opposé, même en présence d’un ou de plusieurs facteurs de risque cardiovasculaire ou métabolique, la personne qui n’a </a:t>
            </a:r>
            <a:r>
              <a:rPr lang="fr-CA" sz="1800" dirty="0">
                <a:solidFill>
                  <a:srgbClr val="0D266D"/>
                </a:solidFill>
              </a:rPr>
              <a:t>ni</a:t>
            </a:r>
            <a:r>
              <a:rPr lang="fr-CA" sz="1800" i="0" dirty="0">
                <a:solidFill>
                  <a:srgbClr val="0D266D"/>
                </a:solidFill>
              </a:rPr>
              <a:t> symptômes </a:t>
            </a:r>
            <a:r>
              <a:rPr lang="fr-CA" sz="1800" dirty="0">
                <a:solidFill>
                  <a:srgbClr val="0D266D"/>
                </a:solidFill>
              </a:rPr>
              <a:t>ni</a:t>
            </a:r>
            <a:r>
              <a:rPr lang="fr-CA" sz="1800" i="0" dirty="0">
                <a:solidFill>
                  <a:srgbClr val="0D266D"/>
                </a:solidFill>
              </a:rPr>
              <a:t> signes d’atteinte de ses organes recevra un diagnostic d’obésité préclinique (</a:t>
            </a:r>
            <a:r>
              <a:rPr lang="fr-CA" sz="1800" i="0" dirty="0" err="1">
                <a:solidFill>
                  <a:srgbClr val="0D266D"/>
                </a:solidFill>
              </a:rPr>
              <a:t>Rubino</a:t>
            </a:r>
            <a:r>
              <a:rPr lang="fr-CA" sz="1800" i="0" dirty="0">
                <a:solidFill>
                  <a:srgbClr val="0D266D"/>
                </a:solidFill>
              </a:rPr>
              <a:t> F., Cummings D. E., </a:t>
            </a:r>
            <a:r>
              <a:rPr lang="fr-CA" sz="1800" i="0" dirty="0" err="1">
                <a:solidFill>
                  <a:srgbClr val="0D266D"/>
                </a:solidFill>
              </a:rPr>
              <a:t>Eckel</a:t>
            </a:r>
            <a:r>
              <a:rPr lang="fr-CA" sz="1800" dirty="0">
                <a:solidFill>
                  <a:srgbClr val="0D266D"/>
                </a:solidFill>
              </a:rPr>
              <a:t> R. H. et al., 2025)</a:t>
            </a:r>
            <a:r>
              <a:rPr lang="fr-CA" sz="1800" i="0" dirty="0">
                <a:solidFill>
                  <a:srgbClr val="0D266D"/>
                </a:solidFill>
              </a:rPr>
              <a:t>. Celle-ci devra bénéficier de mesures préventives afin de réduire le risque de développer une obésité clinique.</a:t>
            </a:r>
            <a:endParaRPr dirty="0"/>
          </a:p>
          <a:p>
            <a:pPr marL="0" lvl="0" indent="0" algn="just" rtl="0">
              <a:lnSpc>
                <a:spcPct val="90000"/>
              </a:lnSpc>
              <a:spcBef>
                <a:spcPts val="0"/>
              </a:spcBef>
              <a:spcAft>
                <a:spcPts val="0"/>
              </a:spcAft>
              <a:buClr>
                <a:schemeClr val="dk1"/>
              </a:buClr>
              <a:buSzPts val="1800"/>
              <a:buNone/>
            </a:pPr>
            <a:endParaRPr sz="1800" dirty="0">
              <a:solidFill>
                <a:srgbClr val="0D266D"/>
              </a:solidFill>
            </a:endParaRPr>
          </a:p>
          <a:p>
            <a:pPr marL="0" lvl="0" indent="0" algn="just" rtl="0">
              <a:lnSpc>
                <a:spcPct val="90000"/>
              </a:lnSpc>
              <a:spcBef>
                <a:spcPts val="0"/>
              </a:spcBef>
              <a:spcAft>
                <a:spcPts val="0"/>
              </a:spcAft>
              <a:buClr>
                <a:srgbClr val="0D266D"/>
              </a:buClr>
              <a:buSzPts val="1800"/>
              <a:buNone/>
            </a:pPr>
            <a:r>
              <a:rPr lang="fr-CA" sz="1800" i="0" dirty="0">
                <a:solidFill>
                  <a:srgbClr val="0D266D"/>
                </a:solidFill>
              </a:rPr>
              <a:t>Les notions en lien avec la définition de l’obésité clinique et préclinique et la prise en charge de l’obésité seront vues dans un cours ultérieur.</a:t>
            </a:r>
            <a:endParaRPr dirty="0"/>
          </a:p>
          <a:p>
            <a:pPr marL="0" lvl="0" indent="0" algn="just" rtl="0">
              <a:lnSpc>
                <a:spcPct val="90000"/>
              </a:lnSpc>
              <a:spcBef>
                <a:spcPts val="0"/>
              </a:spcBef>
              <a:spcAft>
                <a:spcPts val="0"/>
              </a:spcAft>
              <a:buClr>
                <a:schemeClr val="dk1"/>
              </a:buClr>
              <a:buSzPts val="1800"/>
              <a:buNone/>
            </a:pPr>
            <a:endParaRPr sz="1800" dirty="0">
              <a:solidFill>
                <a:srgbClr val="0D266D"/>
              </a:solidFill>
            </a:endParaRPr>
          </a:p>
        </p:txBody>
      </p:sp>
      <p:sp>
        <p:nvSpPr>
          <p:cNvPr id="2" name="ZoneTexte 1">
            <a:extLst>
              <a:ext uri="{FF2B5EF4-FFF2-40B4-BE49-F238E27FC236}">
                <a16:creationId xmlns:a16="http://schemas.microsoft.com/office/drawing/2014/main" id="{ADA33DCD-5DFB-EEB9-EFF3-95D6EB2D183B}"/>
              </a:ext>
            </a:extLst>
          </p:cNvPr>
          <p:cNvSpPr txBox="1"/>
          <p:nvPr/>
        </p:nvSpPr>
        <p:spPr>
          <a:xfrm>
            <a:off x="11291455" y="2937164"/>
            <a:ext cx="184731" cy="307777"/>
          </a:xfrm>
          <a:prstGeom prst="rect">
            <a:avLst/>
          </a:prstGeom>
          <a:noFill/>
        </p:spPr>
        <p:txBody>
          <a:bodyPr wrap="none" rtlCol="0">
            <a:spAutoFit/>
          </a:bodyPr>
          <a:lstStyle/>
          <a:p>
            <a:endParaRPr lang="fr-F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sp>
        <p:nvSpPr>
          <p:cNvPr id="476" name="Google Shape;476;p46"/>
          <p:cNvSpPr txBox="1">
            <a:spLocks noGrp="1"/>
          </p:cNvSpPr>
          <p:nvPr>
            <p:ph type="title"/>
          </p:nvPr>
        </p:nvSpPr>
        <p:spPr>
          <a:xfrm>
            <a:off x="4216400" y="187325"/>
            <a:ext cx="4565650" cy="5440451"/>
          </a:xfrm>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Clr>
                <a:srgbClr val="D60B41"/>
              </a:buClr>
              <a:buSzPts val="4400"/>
              <a:buFont typeface="Play"/>
              <a:buNone/>
            </a:pPr>
            <a:r>
              <a:rPr lang="fr-CA" dirty="0"/>
              <a:t>Évaluation de la condition physique</a:t>
            </a: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482" name="Google Shape;482;p47"/>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Mesures à l’effort</a:t>
            </a:r>
            <a:endParaRPr dirty="0"/>
          </a:p>
        </p:txBody>
      </p:sp>
      <p:sp>
        <p:nvSpPr>
          <p:cNvPr id="483" name="Google Shape;483;p47"/>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484" name="Google Shape;484;p47"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485" name="Google Shape;485;p47"/>
          <p:cNvSpPr txBox="1"/>
          <p:nvPr/>
        </p:nvSpPr>
        <p:spPr>
          <a:xfrm>
            <a:off x="4168271" y="1331576"/>
            <a:ext cx="4712811" cy="4472324"/>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1000"/>
              </a:spcBef>
              <a:spcAft>
                <a:spcPts val="0"/>
              </a:spcAft>
              <a:buClr>
                <a:srgbClr val="0D266D"/>
              </a:buClr>
              <a:buSzPts val="2400"/>
              <a:buFont typeface="Arial"/>
              <a:buNone/>
            </a:pPr>
            <a:r>
              <a:rPr lang="fr-CA" sz="2400" b="1" dirty="0">
                <a:solidFill>
                  <a:srgbClr val="0D266D"/>
                </a:solidFill>
                <a:latin typeface="Arial"/>
                <a:ea typeface="Arial"/>
                <a:cs typeface="Arial"/>
                <a:sym typeface="Arial"/>
              </a:rPr>
              <a:t>Sélectionnez le ou les paramètres qui devraient être évalués à l’effort pour le cas de monsieur Paquet.</a:t>
            </a:r>
            <a:endParaRPr sz="2400" dirty="0"/>
          </a:p>
          <a:p>
            <a:pPr marL="0" marR="0" lvl="0" indent="0" algn="l" rtl="0">
              <a:lnSpc>
                <a:spcPct val="90000"/>
              </a:lnSpc>
              <a:spcBef>
                <a:spcPts val="1000"/>
              </a:spcBef>
              <a:spcAft>
                <a:spcPts val="0"/>
              </a:spcAft>
              <a:buClr>
                <a:schemeClr val="dk1"/>
              </a:buClr>
              <a:buSzPts val="2400"/>
              <a:buFont typeface="Arial"/>
              <a:buNone/>
            </a:pPr>
            <a:endParaRPr sz="2400" b="1" dirty="0">
              <a:solidFill>
                <a:srgbClr val="0D266D"/>
              </a:solidFill>
              <a:latin typeface="Arial"/>
              <a:ea typeface="Arial"/>
              <a:cs typeface="Arial"/>
              <a:sym typeface="Arial"/>
            </a:endParaRPr>
          </a:p>
          <a:p>
            <a:pPr marL="228600" marR="0" lvl="0" indent="-228600" algn="l" rtl="0">
              <a:lnSpc>
                <a:spcPct val="90000"/>
              </a:lnSpc>
              <a:spcBef>
                <a:spcPts val="1200"/>
              </a:spcBef>
              <a:spcAft>
                <a:spcPts val="0"/>
              </a:spcAft>
              <a:buClr>
                <a:srgbClr val="0D266D"/>
              </a:buClr>
              <a:buSzPts val="1800"/>
              <a:buFont typeface="Arial"/>
              <a:buChar char="•"/>
            </a:pPr>
            <a:r>
              <a:rPr lang="fr-CA" sz="1800" dirty="0">
                <a:solidFill>
                  <a:srgbClr val="0D266D"/>
                </a:solidFill>
                <a:highlight>
                  <a:srgbClr val="CAE7F5"/>
                </a:highlight>
                <a:latin typeface="Arial"/>
                <a:ea typeface="Arial"/>
                <a:cs typeface="Arial"/>
                <a:sym typeface="Arial"/>
              </a:rPr>
              <a:t>Fréquence cardiaque</a:t>
            </a:r>
            <a:endParaRPr dirty="0"/>
          </a:p>
          <a:p>
            <a:pPr marL="228600" marR="0" lvl="0" indent="-228600" algn="l" rtl="0">
              <a:lnSpc>
                <a:spcPct val="90000"/>
              </a:lnSpc>
              <a:spcBef>
                <a:spcPts val="1000"/>
              </a:spcBef>
              <a:spcAft>
                <a:spcPts val="0"/>
              </a:spcAft>
              <a:buClr>
                <a:srgbClr val="0D266D"/>
              </a:buClr>
              <a:buSzPts val="1800"/>
              <a:buFont typeface="Arial"/>
              <a:buChar char="•"/>
            </a:pPr>
            <a:r>
              <a:rPr lang="fr-CA" sz="1800" dirty="0">
                <a:solidFill>
                  <a:srgbClr val="0D266D"/>
                </a:solidFill>
                <a:highlight>
                  <a:srgbClr val="CAE7F5"/>
                </a:highlight>
                <a:latin typeface="Arial"/>
                <a:ea typeface="Arial"/>
                <a:cs typeface="Arial"/>
                <a:sym typeface="Arial"/>
              </a:rPr>
              <a:t>Tension artérielle systolique et diastolique</a:t>
            </a:r>
            <a:endParaRPr dirty="0"/>
          </a:p>
          <a:p>
            <a:pPr marL="228600" marR="0" lvl="0" indent="-228600" algn="l" rtl="0">
              <a:lnSpc>
                <a:spcPct val="90000"/>
              </a:lnSpc>
              <a:spcBef>
                <a:spcPts val="1000"/>
              </a:spcBef>
              <a:spcAft>
                <a:spcPts val="0"/>
              </a:spcAft>
              <a:buClr>
                <a:srgbClr val="0D266D"/>
              </a:buClr>
              <a:buSzPts val="1800"/>
              <a:buFont typeface="Arial"/>
              <a:buChar char="•"/>
            </a:pPr>
            <a:r>
              <a:rPr lang="fr-CA" sz="1800" dirty="0">
                <a:solidFill>
                  <a:srgbClr val="0D266D"/>
                </a:solidFill>
                <a:latin typeface="Arial"/>
                <a:ea typeface="Arial"/>
                <a:cs typeface="Arial"/>
                <a:sym typeface="Arial"/>
              </a:rPr>
              <a:t>Douleurs angineuses</a:t>
            </a:r>
            <a:endParaRPr dirty="0"/>
          </a:p>
          <a:p>
            <a:pPr marL="228600" marR="0" lvl="0" indent="-228600" algn="l" rtl="0">
              <a:lnSpc>
                <a:spcPct val="90000"/>
              </a:lnSpc>
              <a:spcBef>
                <a:spcPts val="1000"/>
              </a:spcBef>
              <a:spcAft>
                <a:spcPts val="0"/>
              </a:spcAft>
              <a:buClr>
                <a:srgbClr val="0D266D"/>
              </a:buClr>
              <a:buSzPts val="1800"/>
              <a:buFont typeface="Arial"/>
              <a:buChar char="•"/>
            </a:pPr>
            <a:r>
              <a:rPr lang="fr-CA" sz="1800" dirty="0">
                <a:solidFill>
                  <a:srgbClr val="0D266D"/>
                </a:solidFill>
                <a:highlight>
                  <a:srgbClr val="CAE7F5"/>
                </a:highlight>
                <a:latin typeface="Arial"/>
                <a:ea typeface="Arial"/>
                <a:cs typeface="Arial"/>
                <a:sym typeface="Arial"/>
              </a:rPr>
              <a:t>Perception subjective de l’effort</a:t>
            </a:r>
            <a:endParaRPr dirty="0"/>
          </a:p>
          <a:p>
            <a:pPr marL="228600" marR="0" lvl="0" indent="-228600" algn="l" rtl="0">
              <a:lnSpc>
                <a:spcPct val="90000"/>
              </a:lnSpc>
              <a:spcBef>
                <a:spcPts val="1000"/>
              </a:spcBef>
              <a:spcAft>
                <a:spcPts val="0"/>
              </a:spcAft>
              <a:buClr>
                <a:srgbClr val="0D266D"/>
              </a:buClr>
              <a:buSzPts val="1800"/>
              <a:buFont typeface="Arial"/>
              <a:buChar char="•"/>
            </a:pPr>
            <a:r>
              <a:rPr lang="fr-CA" sz="1800" dirty="0">
                <a:solidFill>
                  <a:srgbClr val="0D266D"/>
                </a:solidFill>
                <a:latin typeface="Arial"/>
                <a:ea typeface="Arial"/>
                <a:cs typeface="Arial"/>
                <a:sym typeface="Arial"/>
              </a:rPr>
              <a:t>Glycémie</a:t>
            </a:r>
            <a:endParaRPr dirty="0"/>
          </a:p>
          <a:p>
            <a:pPr marL="228600" marR="0" lvl="0" indent="-228600" algn="l" rtl="0">
              <a:lnSpc>
                <a:spcPct val="90000"/>
              </a:lnSpc>
              <a:spcBef>
                <a:spcPts val="1000"/>
              </a:spcBef>
              <a:spcAft>
                <a:spcPts val="0"/>
              </a:spcAft>
              <a:buClr>
                <a:srgbClr val="0D266D"/>
              </a:buClr>
              <a:buSzPts val="1800"/>
              <a:buFont typeface="Arial"/>
              <a:buChar char="•"/>
            </a:pPr>
            <a:r>
              <a:rPr lang="fr-CA" sz="1800" dirty="0">
                <a:solidFill>
                  <a:srgbClr val="0D266D"/>
                </a:solidFill>
                <a:highlight>
                  <a:srgbClr val="CAE7F5"/>
                </a:highlight>
                <a:latin typeface="Arial"/>
                <a:ea typeface="Arial"/>
                <a:cs typeface="Arial"/>
                <a:sym typeface="Arial"/>
              </a:rPr>
              <a:t>Signes et symptômes </a:t>
            </a:r>
            <a:endParaRPr dirty="0"/>
          </a:p>
          <a:p>
            <a:pPr marL="228600" marR="0" lvl="0" indent="-228600" algn="l" rtl="0">
              <a:lnSpc>
                <a:spcPct val="90000"/>
              </a:lnSpc>
              <a:spcBef>
                <a:spcPts val="1000"/>
              </a:spcBef>
              <a:spcAft>
                <a:spcPts val="0"/>
              </a:spcAft>
              <a:buClr>
                <a:srgbClr val="0D266D"/>
              </a:buClr>
              <a:buSzPts val="1800"/>
              <a:buFont typeface="Arial"/>
              <a:buChar char="•"/>
            </a:pPr>
            <a:r>
              <a:rPr lang="fr-CA" sz="1800" dirty="0">
                <a:solidFill>
                  <a:srgbClr val="0D266D"/>
                </a:solidFill>
                <a:latin typeface="Arial"/>
                <a:ea typeface="Arial"/>
                <a:cs typeface="Arial"/>
                <a:sym typeface="Arial"/>
              </a:rPr>
              <a:t>Saturation en oxygène</a:t>
            </a:r>
            <a:endParaRPr dirty="0"/>
          </a:p>
        </p:txBody>
      </p:sp>
      <p:pic>
        <p:nvPicPr>
          <p:cNvPr id="3" name="Image 2">
            <a:extLst>
              <a:ext uri="{FF2B5EF4-FFF2-40B4-BE49-F238E27FC236}">
                <a16:creationId xmlns:a16="http://schemas.microsoft.com/office/drawing/2014/main" id="{8EE25B40-D317-97B7-1E60-7524F07AD933}"/>
              </a:ext>
            </a:extLst>
          </p:cNvPr>
          <p:cNvPicPr>
            <a:picLocks noChangeAspect="1"/>
          </p:cNvPicPr>
          <p:nvPr/>
        </p:nvPicPr>
        <p:blipFill>
          <a:blip r:embed="rId4"/>
          <a:srcRect t="9776" r="18370"/>
          <a:stretch/>
        </p:blipFill>
        <p:spPr>
          <a:xfrm>
            <a:off x="518141" y="1538554"/>
            <a:ext cx="3195607" cy="4710862"/>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1" name="Google Shape;491;p48"/>
          <p:cNvSpPr txBox="1">
            <a:spLocks noGrp="1"/>
          </p:cNvSpPr>
          <p:nvPr>
            <p:ph type="body" idx="1"/>
          </p:nvPr>
        </p:nvSpPr>
        <p:spPr>
          <a:xfrm>
            <a:off x="371858" y="1587433"/>
            <a:ext cx="8423927" cy="4555200"/>
          </a:xfrm>
          <a:prstGeom prst="rect">
            <a:avLst/>
          </a:prstGeom>
          <a:noFill/>
          <a:ln>
            <a:noFill/>
          </a:ln>
        </p:spPr>
        <p:txBody>
          <a:bodyPr spcFirstLastPara="1" wrap="square" lIns="91425" tIns="91425" rIns="91425" bIns="91425" anchor="t" anchorCtr="0">
            <a:normAutofit/>
          </a:bodyPr>
          <a:lstStyle/>
          <a:p>
            <a:pPr marL="0" lvl="0" indent="0" algn="just" rtl="0">
              <a:lnSpc>
                <a:spcPct val="90000"/>
              </a:lnSpc>
              <a:spcBef>
                <a:spcPts val="0"/>
              </a:spcBef>
              <a:spcAft>
                <a:spcPts val="0"/>
              </a:spcAft>
              <a:buClr>
                <a:srgbClr val="0D266D"/>
              </a:buClr>
              <a:buSzPts val="1800"/>
              <a:buNone/>
            </a:pPr>
            <a:r>
              <a:rPr lang="fr-CA" sz="2000" dirty="0">
                <a:solidFill>
                  <a:srgbClr val="0D266D"/>
                </a:solidFill>
              </a:rPr>
              <a:t>Avant et pendant l’effort, ainsi que lors du retour au calme, les paramètres qui doivent minimalement être évalués sont : la fréquence cardiaque, la tension artérielle systolique et diastolique, la perception subjective de l’effort et la présence de signes ou de symptômes. Ces paramètres permettront d’apprécier la réponse hémodynamique à l’effort. Ils aideront aussi à encadrer le test d’évaluation et à en assurer la sécurité. </a:t>
            </a:r>
            <a:endParaRPr dirty="0"/>
          </a:p>
          <a:p>
            <a:pPr marL="0" lvl="0" indent="0" algn="just" rtl="0">
              <a:lnSpc>
                <a:spcPct val="90000"/>
              </a:lnSpc>
              <a:spcBef>
                <a:spcPts val="0"/>
              </a:spcBef>
              <a:spcAft>
                <a:spcPts val="0"/>
              </a:spcAft>
              <a:buClr>
                <a:schemeClr val="dk1"/>
              </a:buClr>
              <a:buSzPts val="1800"/>
              <a:buNone/>
            </a:pPr>
            <a:endParaRPr sz="2000" dirty="0">
              <a:solidFill>
                <a:srgbClr val="0D266D"/>
              </a:solidFill>
            </a:endParaRPr>
          </a:p>
          <a:p>
            <a:pPr marL="0" lvl="0" indent="0" algn="just" rtl="0">
              <a:lnSpc>
                <a:spcPct val="90000"/>
              </a:lnSpc>
              <a:spcBef>
                <a:spcPts val="0"/>
              </a:spcBef>
              <a:spcAft>
                <a:spcPts val="0"/>
              </a:spcAft>
              <a:buClr>
                <a:srgbClr val="0D266D"/>
              </a:buClr>
              <a:buSzPts val="1800"/>
              <a:buNone/>
            </a:pPr>
            <a:r>
              <a:rPr lang="fr-CA" sz="2000" dirty="0">
                <a:solidFill>
                  <a:srgbClr val="0D266D"/>
                </a:solidFill>
              </a:rPr>
              <a:t>Les douleurs angineuses, la glycémie ou la saturation en oxygène sont moins pertinentes à évaluer dans le cas de monsieur Paquet.</a:t>
            </a:r>
            <a:endParaRPr sz="2000" dirty="0">
              <a:solidFill>
                <a:srgbClr val="0D266D"/>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Google Shape;497;p49"/>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Tension artérielle à l’effort</a:t>
            </a:r>
            <a:endParaRPr dirty="0"/>
          </a:p>
        </p:txBody>
      </p:sp>
      <p:sp>
        <p:nvSpPr>
          <p:cNvPr id="498" name="Google Shape;498;p49"/>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499" name="Google Shape;499;p49"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500" name="Google Shape;500;p49"/>
          <p:cNvSpPr txBox="1"/>
          <p:nvPr/>
        </p:nvSpPr>
        <p:spPr>
          <a:xfrm>
            <a:off x="311700" y="1440158"/>
            <a:ext cx="8520600" cy="4863986"/>
          </a:xfrm>
          <a:prstGeom prst="rect">
            <a:avLst/>
          </a:prstGeom>
          <a:noFill/>
          <a:ln>
            <a:noFill/>
          </a:ln>
        </p:spPr>
        <p:txBody>
          <a:bodyPr spcFirstLastPara="1" wrap="square" lIns="91425" tIns="91425" rIns="91425" bIns="91425" anchor="t" anchorCtr="0">
            <a:noAutofit/>
          </a:bodyPr>
          <a:lstStyle/>
          <a:p>
            <a:pPr marL="0" marR="0" lvl="0" indent="0" algn="l" rtl="0">
              <a:lnSpc>
                <a:spcPct val="105000"/>
              </a:lnSpc>
              <a:spcBef>
                <a:spcPts val="1000"/>
              </a:spcBef>
              <a:spcAft>
                <a:spcPts val="0"/>
              </a:spcAft>
              <a:buClr>
                <a:srgbClr val="0D266D"/>
              </a:buClr>
              <a:buSzPts val="605"/>
              <a:buFont typeface="Arial"/>
              <a:buNone/>
            </a:pPr>
            <a:r>
              <a:rPr lang="fr-CA" sz="2400" b="1" dirty="0">
                <a:solidFill>
                  <a:srgbClr val="0D266D"/>
                </a:solidFill>
                <a:latin typeface="Arial"/>
                <a:ea typeface="Arial"/>
                <a:cs typeface="Arial"/>
                <a:sym typeface="Arial"/>
              </a:rPr>
              <a:t>Insérez l’information manquante en ce qui concerne les variations de la tension artérielle à l’effort.</a:t>
            </a:r>
            <a:endParaRPr dirty="0"/>
          </a:p>
          <a:p>
            <a:pPr marL="0" marR="0" lvl="0" indent="0" algn="l" rtl="0">
              <a:lnSpc>
                <a:spcPct val="105000"/>
              </a:lnSpc>
              <a:spcBef>
                <a:spcPts val="1200"/>
              </a:spcBef>
              <a:spcAft>
                <a:spcPts val="0"/>
              </a:spcAft>
              <a:buClr>
                <a:srgbClr val="0D266D"/>
              </a:buClr>
              <a:buSzPts val="605"/>
              <a:buFont typeface="Arial"/>
              <a:buNone/>
            </a:pPr>
            <a:r>
              <a:rPr lang="fr-CA" sz="1800" b="1" dirty="0">
                <a:solidFill>
                  <a:srgbClr val="0D266D"/>
                </a:solidFill>
                <a:latin typeface="Arial"/>
                <a:ea typeface="Arial"/>
                <a:cs typeface="Arial"/>
                <a:sym typeface="Arial"/>
              </a:rPr>
              <a:t>1)</a:t>
            </a:r>
            <a:r>
              <a:rPr lang="fr-CA" sz="1800" dirty="0">
                <a:solidFill>
                  <a:srgbClr val="0D266D"/>
                </a:solidFill>
                <a:latin typeface="Arial"/>
                <a:ea typeface="Arial"/>
                <a:cs typeface="Arial"/>
                <a:sym typeface="Arial"/>
              </a:rPr>
              <a:t> Une tension artérielle systolique à l’effort &gt; </a:t>
            </a:r>
            <a:r>
              <a:rPr lang="fr-CA" sz="1800" dirty="0">
                <a:solidFill>
                  <a:srgbClr val="0D266D"/>
                </a:solidFill>
                <a:highlight>
                  <a:srgbClr val="CAE7F5"/>
                </a:highlight>
                <a:latin typeface="Arial"/>
                <a:ea typeface="Arial"/>
                <a:cs typeface="Arial"/>
                <a:sym typeface="Arial"/>
              </a:rPr>
              <a:t>250</a:t>
            </a:r>
            <a:r>
              <a:rPr lang="fr-CA" sz="1800" dirty="0">
                <a:solidFill>
                  <a:srgbClr val="0D266D"/>
                </a:solidFill>
                <a:latin typeface="Arial"/>
                <a:ea typeface="Arial"/>
                <a:cs typeface="Arial"/>
                <a:sym typeface="Arial"/>
              </a:rPr>
              <a:t> mm Hg est un critère d’arrêt durant l’exercice ou un test à l’effort.</a:t>
            </a:r>
            <a:endParaRPr dirty="0"/>
          </a:p>
          <a:p>
            <a:pPr marL="0" marR="0" lvl="0" indent="0" algn="l" rtl="0">
              <a:lnSpc>
                <a:spcPct val="105000"/>
              </a:lnSpc>
              <a:spcBef>
                <a:spcPts val="1200"/>
              </a:spcBef>
              <a:spcAft>
                <a:spcPts val="0"/>
              </a:spcAft>
              <a:buClr>
                <a:srgbClr val="0D266D"/>
              </a:buClr>
              <a:buSzPts val="605"/>
              <a:buFont typeface="Arial"/>
              <a:buNone/>
            </a:pPr>
            <a:r>
              <a:rPr lang="fr-CA" sz="1800" b="1" dirty="0">
                <a:solidFill>
                  <a:srgbClr val="0D266D"/>
                </a:solidFill>
                <a:latin typeface="Arial"/>
                <a:ea typeface="Arial"/>
                <a:cs typeface="Arial"/>
                <a:sym typeface="Arial"/>
              </a:rPr>
              <a:t>2)</a:t>
            </a:r>
            <a:r>
              <a:rPr lang="fr-CA" sz="1800" dirty="0">
                <a:solidFill>
                  <a:srgbClr val="0D266D"/>
                </a:solidFill>
                <a:latin typeface="Arial"/>
                <a:ea typeface="Arial"/>
                <a:cs typeface="Arial"/>
                <a:sym typeface="Arial"/>
              </a:rPr>
              <a:t> Une tension artérielle systolique </a:t>
            </a:r>
            <a:r>
              <a:rPr lang="fr-CA" sz="1800" u="sng" dirty="0">
                <a:solidFill>
                  <a:srgbClr val="0D266D"/>
                </a:solidFill>
                <a:latin typeface="Arial"/>
                <a:ea typeface="Arial"/>
                <a:cs typeface="Arial"/>
                <a:sym typeface="Arial"/>
              </a:rPr>
              <a:t>&gt;</a:t>
            </a:r>
            <a:r>
              <a:rPr lang="fr-CA" sz="1800" dirty="0">
                <a:solidFill>
                  <a:srgbClr val="0D266D"/>
                </a:solidFill>
                <a:latin typeface="Arial"/>
                <a:ea typeface="Arial"/>
                <a:cs typeface="Arial"/>
                <a:sym typeface="Arial"/>
              </a:rPr>
              <a:t> </a:t>
            </a:r>
            <a:r>
              <a:rPr lang="fr-CA" sz="1800" dirty="0">
                <a:solidFill>
                  <a:srgbClr val="0D266D"/>
                </a:solidFill>
                <a:highlight>
                  <a:srgbClr val="CAE7F5"/>
                </a:highlight>
                <a:latin typeface="Arial"/>
                <a:ea typeface="Arial"/>
                <a:cs typeface="Arial"/>
                <a:sym typeface="Arial"/>
              </a:rPr>
              <a:t>210</a:t>
            </a:r>
            <a:r>
              <a:rPr lang="fr-CA" sz="1800" dirty="0">
                <a:solidFill>
                  <a:srgbClr val="0D266D"/>
                </a:solidFill>
                <a:latin typeface="Arial"/>
                <a:ea typeface="Arial"/>
                <a:cs typeface="Arial"/>
                <a:sym typeface="Arial"/>
              </a:rPr>
              <a:t> mm Hg chez l’homme et </a:t>
            </a:r>
            <a:r>
              <a:rPr lang="fr-CA" sz="1800" u="sng" dirty="0">
                <a:solidFill>
                  <a:srgbClr val="0D266D"/>
                </a:solidFill>
                <a:latin typeface="Arial"/>
                <a:ea typeface="Arial"/>
                <a:cs typeface="Arial"/>
                <a:sym typeface="Arial"/>
              </a:rPr>
              <a:t>&gt;</a:t>
            </a:r>
            <a:r>
              <a:rPr lang="fr-CA" sz="1800" dirty="0">
                <a:solidFill>
                  <a:srgbClr val="0D266D"/>
                </a:solidFill>
                <a:latin typeface="Arial"/>
                <a:ea typeface="Arial"/>
                <a:cs typeface="Arial"/>
                <a:sym typeface="Arial"/>
              </a:rPr>
              <a:t> </a:t>
            </a:r>
            <a:r>
              <a:rPr lang="fr-CA" sz="1800" dirty="0">
                <a:solidFill>
                  <a:srgbClr val="0D266D"/>
                </a:solidFill>
                <a:highlight>
                  <a:srgbClr val="CAE7F5"/>
                </a:highlight>
                <a:latin typeface="Arial"/>
                <a:ea typeface="Arial"/>
                <a:cs typeface="Arial"/>
                <a:sym typeface="Arial"/>
              </a:rPr>
              <a:t>190</a:t>
            </a:r>
            <a:r>
              <a:rPr lang="fr-CA" sz="1800" dirty="0">
                <a:solidFill>
                  <a:srgbClr val="0D266D"/>
                </a:solidFill>
                <a:latin typeface="Arial"/>
                <a:ea typeface="Arial"/>
                <a:cs typeface="Arial"/>
                <a:sym typeface="Arial"/>
              </a:rPr>
              <a:t> mm Hg chez la femme durant l’exercice ou un test à l’effort est considérée comme une réponse exagérée de la tension artérielle systolique à l’effort.</a:t>
            </a:r>
            <a:endParaRPr dirty="0"/>
          </a:p>
          <a:p>
            <a:pPr marL="0" marR="0" lvl="0" indent="0" algn="l" rtl="0">
              <a:lnSpc>
                <a:spcPct val="105000"/>
              </a:lnSpc>
              <a:spcBef>
                <a:spcPts val="1200"/>
              </a:spcBef>
              <a:spcAft>
                <a:spcPts val="0"/>
              </a:spcAft>
              <a:buClr>
                <a:srgbClr val="0D266D"/>
              </a:buClr>
              <a:buSzPts val="605"/>
              <a:buFont typeface="Arial"/>
              <a:buNone/>
            </a:pPr>
            <a:r>
              <a:rPr lang="fr-CA" sz="1800" b="1" dirty="0">
                <a:solidFill>
                  <a:srgbClr val="0D266D"/>
                </a:solidFill>
                <a:latin typeface="Arial"/>
                <a:ea typeface="Arial"/>
                <a:cs typeface="Arial"/>
                <a:sym typeface="Arial"/>
              </a:rPr>
              <a:t>3)</a:t>
            </a:r>
            <a:r>
              <a:rPr lang="fr-CA" sz="1800" dirty="0">
                <a:solidFill>
                  <a:srgbClr val="0D266D"/>
                </a:solidFill>
                <a:latin typeface="Arial"/>
                <a:ea typeface="Arial"/>
                <a:cs typeface="Arial"/>
                <a:sym typeface="Arial"/>
              </a:rPr>
              <a:t> Une diminution de la tension artérielle systolique &gt; </a:t>
            </a:r>
            <a:r>
              <a:rPr lang="fr-CA" sz="1800" dirty="0">
                <a:solidFill>
                  <a:srgbClr val="0D266D"/>
                </a:solidFill>
                <a:highlight>
                  <a:srgbClr val="CAE7F5"/>
                </a:highlight>
                <a:latin typeface="Arial"/>
                <a:ea typeface="Arial"/>
                <a:cs typeface="Arial"/>
                <a:sym typeface="Arial"/>
              </a:rPr>
              <a:t>10</a:t>
            </a:r>
            <a:r>
              <a:rPr lang="fr-CA" sz="1800" dirty="0">
                <a:solidFill>
                  <a:srgbClr val="0D266D"/>
                </a:solidFill>
                <a:latin typeface="Arial"/>
                <a:ea typeface="Arial"/>
                <a:cs typeface="Arial"/>
                <a:sym typeface="Arial"/>
              </a:rPr>
              <a:t> mm Hg par rapport aux valeurs de repos, et ce, malgré une augmentation de l’intensité de l’effort est considérée comme une réponse hypotensive.</a:t>
            </a:r>
            <a:endParaRPr dirty="0"/>
          </a:p>
          <a:p>
            <a:pPr marL="0" marR="0" lvl="0" indent="0" algn="l" rtl="0">
              <a:lnSpc>
                <a:spcPct val="105000"/>
              </a:lnSpc>
              <a:spcBef>
                <a:spcPts val="1200"/>
              </a:spcBef>
              <a:spcAft>
                <a:spcPts val="0"/>
              </a:spcAft>
              <a:buClr>
                <a:srgbClr val="0D266D"/>
              </a:buClr>
              <a:buSzPts val="605"/>
              <a:buFont typeface="Arial"/>
              <a:buNone/>
            </a:pPr>
            <a:r>
              <a:rPr lang="fr-CA" sz="1800" b="1" dirty="0">
                <a:solidFill>
                  <a:srgbClr val="0D266D"/>
                </a:solidFill>
                <a:latin typeface="Arial"/>
                <a:ea typeface="Arial"/>
                <a:cs typeface="Arial"/>
                <a:sym typeface="Arial"/>
              </a:rPr>
              <a:t>4)</a:t>
            </a:r>
            <a:r>
              <a:rPr lang="fr-CA" sz="1800" dirty="0">
                <a:solidFill>
                  <a:srgbClr val="0D266D"/>
                </a:solidFill>
                <a:latin typeface="Arial"/>
                <a:ea typeface="Arial"/>
                <a:cs typeface="Arial"/>
                <a:sym typeface="Arial"/>
              </a:rPr>
              <a:t> Normalement, la tension artérielle systolique devrait retourner au niveau initial de repos ou en</a:t>
            </a:r>
            <a:r>
              <a:rPr lang="fr-CA" sz="1800" dirty="0">
                <a:solidFill>
                  <a:srgbClr val="0D266D"/>
                </a:solidFill>
              </a:rPr>
              <a:t> </a:t>
            </a:r>
            <a:r>
              <a:rPr lang="fr-CA" sz="1800" dirty="0">
                <a:solidFill>
                  <a:srgbClr val="0D266D"/>
                </a:solidFill>
                <a:latin typeface="Arial"/>
                <a:ea typeface="Arial"/>
                <a:cs typeface="Arial"/>
                <a:sym typeface="Arial"/>
              </a:rPr>
              <a:t>dessous dans les </a:t>
            </a:r>
            <a:r>
              <a:rPr lang="fr-CA" sz="1800" dirty="0">
                <a:solidFill>
                  <a:srgbClr val="0D266D"/>
                </a:solidFill>
                <a:highlight>
                  <a:srgbClr val="CAE7F5"/>
                </a:highlight>
                <a:latin typeface="Arial"/>
                <a:ea typeface="Arial"/>
                <a:cs typeface="Arial"/>
                <a:sym typeface="Arial"/>
              </a:rPr>
              <a:t>6</a:t>
            </a:r>
            <a:r>
              <a:rPr lang="fr-CA" sz="1800" dirty="0">
                <a:solidFill>
                  <a:srgbClr val="0D266D"/>
                </a:solidFill>
                <a:latin typeface="Arial"/>
                <a:ea typeface="Arial"/>
                <a:cs typeface="Arial"/>
                <a:sym typeface="Arial"/>
              </a:rPr>
              <a:t> minutes suivant l’effort.</a:t>
            </a:r>
            <a:endParaRPr dirty="0"/>
          </a:p>
          <a:p>
            <a:pPr marL="0" marR="0" lvl="0" indent="0" algn="l" rtl="0">
              <a:lnSpc>
                <a:spcPct val="105000"/>
              </a:lnSpc>
              <a:spcBef>
                <a:spcPts val="1000"/>
              </a:spcBef>
              <a:spcAft>
                <a:spcPts val="0"/>
              </a:spcAft>
              <a:buClr>
                <a:schemeClr val="dk1"/>
              </a:buClr>
              <a:buSzPts val="605"/>
              <a:buFont typeface="Arial"/>
              <a:buNone/>
            </a:pPr>
            <a:endParaRPr sz="2600" dirty="0">
              <a:solidFill>
                <a:srgbClr val="0D266D"/>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05">
          <a:extLst>
            <a:ext uri="{FF2B5EF4-FFF2-40B4-BE49-F238E27FC236}">
              <a16:creationId xmlns:a16="http://schemas.microsoft.com/office/drawing/2014/main" id="{2845AC65-6CA3-54D3-7443-107AB05F4F2C}"/>
            </a:ext>
          </a:extLst>
        </p:cNvPr>
        <p:cNvGrpSpPr/>
        <p:nvPr/>
      </p:nvGrpSpPr>
      <p:grpSpPr>
        <a:xfrm>
          <a:off x="0" y="0"/>
          <a:ext cx="0" cy="0"/>
          <a:chOff x="0" y="0"/>
          <a:chExt cx="0" cy="0"/>
        </a:xfrm>
      </p:grpSpPr>
      <p:sp>
        <p:nvSpPr>
          <p:cNvPr id="506" name="Google Shape;506;p50">
            <a:extLst>
              <a:ext uri="{FF2B5EF4-FFF2-40B4-BE49-F238E27FC236}">
                <a16:creationId xmlns:a16="http://schemas.microsoft.com/office/drawing/2014/main" id="{0F1F0873-F19F-A982-75FB-061CB28651CD}"/>
              </a:ext>
            </a:extLst>
          </p:cNvPr>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Évaluation de la condition physique</a:t>
            </a:r>
            <a:endParaRPr dirty="0"/>
          </a:p>
        </p:txBody>
      </p:sp>
      <p:sp>
        <p:nvSpPr>
          <p:cNvPr id="507" name="Google Shape;507;p50">
            <a:extLst>
              <a:ext uri="{FF2B5EF4-FFF2-40B4-BE49-F238E27FC236}">
                <a16:creationId xmlns:a16="http://schemas.microsoft.com/office/drawing/2014/main" id="{B3024A1C-3EE7-6D1C-E877-D260CCE3B81D}"/>
              </a:ext>
            </a:extLst>
          </p:cNvPr>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508" name="Google Shape;508;p50" descr="Cœur avec battements avec un remplissage uni">
            <a:extLst>
              <a:ext uri="{FF2B5EF4-FFF2-40B4-BE49-F238E27FC236}">
                <a16:creationId xmlns:a16="http://schemas.microsoft.com/office/drawing/2014/main" id="{5729BBEF-2080-09EC-1665-235688915130}"/>
              </a:ext>
            </a:extLst>
          </p:cNvPr>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509" name="Google Shape;509;p50">
            <a:extLst>
              <a:ext uri="{FF2B5EF4-FFF2-40B4-BE49-F238E27FC236}">
                <a16:creationId xmlns:a16="http://schemas.microsoft.com/office/drawing/2014/main" id="{A8EEA925-C206-BB9D-5A6E-EB462D4F1446}"/>
              </a:ext>
            </a:extLst>
          </p:cNvPr>
          <p:cNvSpPr txBox="1"/>
          <p:nvPr/>
        </p:nvSpPr>
        <p:spPr>
          <a:xfrm>
            <a:off x="563475" y="1666344"/>
            <a:ext cx="8129385" cy="3990900"/>
          </a:xfrm>
          <a:prstGeom prst="rect">
            <a:avLst/>
          </a:prstGeom>
          <a:noFill/>
          <a:ln>
            <a:noFill/>
          </a:ln>
        </p:spPr>
        <p:txBody>
          <a:bodyPr spcFirstLastPara="1" wrap="square" lIns="91425" tIns="91425" rIns="91425" bIns="91425" anchor="t" anchorCtr="0">
            <a:noAutofit/>
          </a:bodyPr>
          <a:lstStyle/>
          <a:p>
            <a:pPr marL="0" marR="0" lvl="0" indent="0" algn="l" rtl="0">
              <a:lnSpc>
                <a:spcPct val="105000"/>
              </a:lnSpc>
              <a:spcBef>
                <a:spcPts val="1000"/>
              </a:spcBef>
              <a:spcAft>
                <a:spcPts val="0"/>
              </a:spcAft>
              <a:buClr>
                <a:srgbClr val="0D266D"/>
              </a:buClr>
              <a:buSzPts val="605"/>
              <a:buFont typeface="Arial"/>
              <a:buNone/>
            </a:pPr>
            <a:r>
              <a:rPr lang="fr-CA" sz="2400" b="1" dirty="0">
                <a:solidFill>
                  <a:srgbClr val="0D266D"/>
                </a:solidFill>
                <a:latin typeface="Arial"/>
                <a:ea typeface="Arial"/>
                <a:cs typeface="Arial"/>
                <a:sym typeface="Arial"/>
              </a:rPr>
              <a:t>Selon vous, quel test cardiovasculaire serait le plus approprié pour évaluer la capacité cardiorespiratoire de monsieur Paquet?</a:t>
            </a:r>
            <a:endParaRPr dirty="0"/>
          </a:p>
          <a:p>
            <a:pPr marL="0" marR="0" lvl="0" indent="0" algn="l" rtl="0">
              <a:lnSpc>
                <a:spcPct val="105000"/>
              </a:lnSpc>
              <a:spcBef>
                <a:spcPts val="1200"/>
              </a:spcBef>
              <a:spcAft>
                <a:spcPts val="0"/>
              </a:spcAft>
              <a:buClr>
                <a:schemeClr val="dk1"/>
              </a:buClr>
              <a:buSzPts val="605"/>
              <a:buFont typeface="Arial"/>
              <a:buNone/>
            </a:pPr>
            <a:endParaRPr sz="2600" dirty="0">
              <a:solidFill>
                <a:srgbClr val="0D266D"/>
              </a:solidFill>
              <a:latin typeface="Arial"/>
              <a:ea typeface="Arial"/>
              <a:cs typeface="Arial"/>
              <a:sym typeface="Arial"/>
            </a:endParaRPr>
          </a:p>
          <a:p>
            <a:pPr marL="0" marR="0" lvl="0" indent="0" algn="l" rtl="0">
              <a:lnSpc>
                <a:spcPct val="105000"/>
              </a:lnSpc>
              <a:spcBef>
                <a:spcPts val="1200"/>
              </a:spcBef>
              <a:spcAft>
                <a:spcPts val="0"/>
              </a:spcAft>
              <a:buClr>
                <a:srgbClr val="0D266D"/>
              </a:buClr>
              <a:buSzPts val="605"/>
              <a:buFont typeface="Arial"/>
              <a:buNone/>
            </a:pPr>
            <a:r>
              <a:rPr lang="fr-CA" sz="2600" b="1" dirty="0">
                <a:solidFill>
                  <a:srgbClr val="0D266D"/>
                </a:solidFill>
                <a:latin typeface="Arial"/>
                <a:ea typeface="Arial"/>
                <a:cs typeface="Arial"/>
                <a:sym typeface="Arial"/>
              </a:rPr>
              <a:t>	</a:t>
            </a:r>
            <a:r>
              <a:rPr lang="fr-CA" sz="2400" b="1" dirty="0">
                <a:solidFill>
                  <a:srgbClr val="0D266D"/>
                </a:solidFill>
                <a:latin typeface="Arial"/>
                <a:ea typeface="Arial"/>
                <a:cs typeface="Arial"/>
                <a:sym typeface="Arial"/>
              </a:rPr>
              <a:t>1) </a:t>
            </a:r>
            <a:r>
              <a:rPr lang="fr-CA" sz="2400" dirty="0">
                <a:solidFill>
                  <a:srgbClr val="0D266D"/>
                </a:solidFill>
                <a:latin typeface="Arial"/>
                <a:ea typeface="Arial"/>
                <a:cs typeface="Arial"/>
                <a:sym typeface="Arial"/>
              </a:rPr>
              <a:t>Bruce maximal</a:t>
            </a:r>
            <a:endParaRPr dirty="0"/>
          </a:p>
          <a:p>
            <a:pPr marL="0" marR="0" lvl="0" indent="0" algn="l" rtl="0">
              <a:lnSpc>
                <a:spcPct val="105000"/>
              </a:lnSpc>
              <a:spcBef>
                <a:spcPts val="1200"/>
              </a:spcBef>
              <a:spcAft>
                <a:spcPts val="0"/>
              </a:spcAft>
              <a:buClr>
                <a:srgbClr val="0D266D"/>
              </a:buClr>
              <a:buSzPts val="605"/>
              <a:buFont typeface="Arial"/>
              <a:buNone/>
            </a:pPr>
            <a:r>
              <a:rPr lang="fr-CA" sz="2400" b="1" dirty="0">
                <a:solidFill>
                  <a:srgbClr val="0D266D"/>
                </a:solidFill>
                <a:latin typeface="Arial"/>
                <a:ea typeface="Arial"/>
                <a:cs typeface="Arial"/>
                <a:sym typeface="Arial"/>
              </a:rPr>
              <a:t>	2) </a:t>
            </a:r>
            <a:r>
              <a:rPr lang="fr-CA" sz="2400" dirty="0">
                <a:solidFill>
                  <a:srgbClr val="0D266D"/>
                </a:solidFill>
                <a:highlight>
                  <a:srgbClr val="CAE7F5"/>
                </a:highlight>
                <a:latin typeface="Arial"/>
                <a:ea typeface="Arial"/>
                <a:cs typeface="Arial"/>
                <a:sym typeface="Arial"/>
              </a:rPr>
              <a:t>Bruce modifié sous-maximal</a:t>
            </a:r>
            <a:endParaRPr dirty="0">
              <a:highlight>
                <a:srgbClr val="CAE7F5"/>
              </a:highlight>
            </a:endParaRPr>
          </a:p>
          <a:p>
            <a:pPr marL="0" marR="0" lvl="0" indent="0" algn="l" rtl="0">
              <a:lnSpc>
                <a:spcPct val="105000"/>
              </a:lnSpc>
              <a:spcBef>
                <a:spcPts val="1200"/>
              </a:spcBef>
              <a:spcAft>
                <a:spcPts val="0"/>
              </a:spcAft>
              <a:buClr>
                <a:srgbClr val="0D266D"/>
              </a:buClr>
              <a:buSzPts val="605"/>
              <a:buFont typeface="Arial"/>
              <a:buNone/>
            </a:pPr>
            <a:r>
              <a:rPr lang="fr-CA" sz="2400" b="1" dirty="0">
                <a:solidFill>
                  <a:srgbClr val="0D266D"/>
                </a:solidFill>
                <a:latin typeface="Arial"/>
                <a:ea typeface="Arial"/>
                <a:cs typeface="Arial"/>
                <a:sym typeface="Arial"/>
              </a:rPr>
              <a:t>	3) </a:t>
            </a:r>
            <a:r>
              <a:rPr lang="fr-CA" sz="2400" dirty="0">
                <a:solidFill>
                  <a:srgbClr val="0D266D"/>
                </a:solidFill>
                <a:latin typeface="Arial"/>
                <a:ea typeface="Arial"/>
                <a:cs typeface="Arial"/>
                <a:sym typeface="Arial"/>
              </a:rPr>
              <a:t>ACSM sous-maximal sur ergocycle</a:t>
            </a:r>
            <a:endParaRPr dirty="0"/>
          </a:p>
        </p:txBody>
      </p:sp>
    </p:spTree>
    <p:extLst>
      <p:ext uri="{BB962C8B-B14F-4D97-AF65-F5344CB8AC3E}">
        <p14:creationId xmlns:p14="http://schemas.microsoft.com/office/powerpoint/2010/main" val="7362668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13"/>
        <p:cNvGrpSpPr/>
        <p:nvPr/>
      </p:nvGrpSpPr>
      <p:grpSpPr>
        <a:xfrm>
          <a:off x="0" y="0"/>
          <a:ext cx="0" cy="0"/>
          <a:chOff x="0" y="0"/>
          <a:chExt cx="0" cy="0"/>
        </a:xfrm>
      </p:grpSpPr>
      <p:sp>
        <p:nvSpPr>
          <p:cNvPr id="515" name="Google Shape;515;p51"/>
          <p:cNvSpPr txBox="1">
            <a:spLocks noGrp="1"/>
          </p:cNvSpPr>
          <p:nvPr>
            <p:ph type="body" idx="1"/>
          </p:nvPr>
        </p:nvSpPr>
        <p:spPr>
          <a:xfrm>
            <a:off x="359827" y="1460432"/>
            <a:ext cx="8423927" cy="5842067"/>
          </a:xfrm>
          <a:prstGeom prst="rect">
            <a:avLst/>
          </a:prstGeom>
          <a:noFill/>
          <a:ln>
            <a:noFill/>
          </a:ln>
        </p:spPr>
        <p:txBody>
          <a:bodyPr spcFirstLastPara="1" wrap="square" lIns="91425" tIns="91425" rIns="91425" bIns="91425" anchor="t" anchorCtr="0">
            <a:noAutofit/>
          </a:bodyPr>
          <a:lstStyle/>
          <a:p>
            <a:pPr marL="0" lvl="0" indent="0" algn="just" rtl="0">
              <a:lnSpc>
                <a:spcPct val="90000"/>
              </a:lnSpc>
              <a:spcBef>
                <a:spcPts val="0"/>
              </a:spcBef>
              <a:spcAft>
                <a:spcPts val="0"/>
              </a:spcAft>
              <a:buClr>
                <a:srgbClr val="0D266D"/>
              </a:buClr>
              <a:buSzPts val="1800"/>
              <a:buNone/>
            </a:pPr>
            <a:r>
              <a:rPr lang="fr-CA" sz="1500" dirty="0">
                <a:solidFill>
                  <a:srgbClr val="0D266D"/>
                </a:solidFill>
              </a:rPr>
              <a:t>Le choix du meilleur test cardiovasculaire pour notre client est basé sur l’anamnèse médicale et l’anamnèse sportive. Ainsi, le protocole est individualisé en fonction de la capacité cardiorespiratoire maximale prévisible du client, et ce, tout en tenant compte du niveau d’activité physique estimé et de sa condition de santé. Parmi les choix proposés, le protocole de Bruce modifié sous-maximal s’avère l’option la plus adaptée.</a:t>
            </a:r>
            <a:endParaRPr sz="1500" dirty="0"/>
          </a:p>
          <a:p>
            <a:pPr marL="0" lvl="0" indent="0" algn="just" rtl="0">
              <a:lnSpc>
                <a:spcPct val="90000"/>
              </a:lnSpc>
              <a:spcBef>
                <a:spcPts val="0"/>
              </a:spcBef>
              <a:spcAft>
                <a:spcPts val="0"/>
              </a:spcAft>
              <a:buClr>
                <a:schemeClr val="dk1"/>
              </a:buClr>
              <a:buSzPts val="1800"/>
              <a:buNone/>
            </a:pPr>
            <a:endParaRPr sz="1500" dirty="0">
              <a:solidFill>
                <a:srgbClr val="0D266D"/>
              </a:solidFill>
            </a:endParaRPr>
          </a:p>
          <a:p>
            <a:pPr marL="0" lvl="0" indent="0" algn="just" rtl="0">
              <a:lnSpc>
                <a:spcPct val="90000"/>
              </a:lnSpc>
              <a:spcBef>
                <a:spcPts val="0"/>
              </a:spcBef>
              <a:spcAft>
                <a:spcPts val="0"/>
              </a:spcAft>
              <a:buClr>
                <a:srgbClr val="0D266D"/>
              </a:buClr>
              <a:buSzPts val="1800"/>
              <a:buNone/>
            </a:pPr>
            <a:r>
              <a:rPr lang="fr-CA" sz="1500" dirty="0">
                <a:solidFill>
                  <a:srgbClr val="0D266D"/>
                </a:solidFill>
              </a:rPr>
              <a:t>D’abord, monsieur Paquet souhaitait connaître sa capacité cardiorespiratoire afin d’avoir un aperçu de sa condition physique générale. Dans ce contexte, le choix d’un test sous-maximal était indiqué. En fonction de l’anamnèse sportive, nous pouvions également penser que monsieur Paquet était en mesure de soutenir un effort d’au moins 15 minutes d’intensité progressive allant de facile à difficile. </a:t>
            </a:r>
            <a:endParaRPr sz="1500" dirty="0"/>
          </a:p>
          <a:p>
            <a:pPr marL="0" lvl="0" indent="0" algn="just" rtl="0">
              <a:lnSpc>
                <a:spcPct val="90000"/>
              </a:lnSpc>
              <a:spcBef>
                <a:spcPts val="0"/>
              </a:spcBef>
              <a:spcAft>
                <a:spcPts val="0"/>
              </a:spcAft>
              <a:buClr>
                <a:schemeClr val="dk1"/>
              </a:buClr>
              <a:buSzPts val="1800"/>
              <a:buNone/>
            </a:pPr>
            <a:endParaRPr sz="1500" dirty="0">
              <a:solidFill>
                <a:srgbClr val="0D266D"/>
              </a:solidFill>
            </a:endParaRPr>
          </a:p>
          <a:p>
            <a:pPr marL="0" lvl="0" indent="0" algn="just" rtl="0">
              <a:lnSpc>
                <a:spcPct val="90000"/>
              </a:lnSpc>
              <a:spcBef>
                <a:spcPts val="0"/>
              </a:spcBef>
              <a:spcAft>
                <a:spcPts val="0"/>
              </a:spcAft>
              <a:buClr>
                <a:srgbClr val="0D266D"/>
              </a:buClr>
              <a:buSzPts val="1800"/>
              <a:buNone/>
            </a:pPr>
            <a:r>
              <a:rPr lang="fr-CA" sz="1500" dirty="0">
                <a:solidFill>
                  <a:srgbClr val="0D266D"/>
                </a:solidFill>
              </a:rPr>
              <a:t>Le protocole de Bruce modifié représentait aussi un meilleur choix, puisqu’il est plus progressif. En effet, le premier palier du protocole de Bruce modifié engendre une demande de 2 </a:t>
            </a:r>
            <a:r>
              <a:rPr lang="fr-CA" sz="1500" dirty="0" err="1">
                <a:solidFill>
                  <a:srgbClr val="0D266D"/>
                </a:solidFill>
              </a:rPr>
              <a:t>METs</a:t>
            </a:r>
            <a:r>
              <a:rPr lang="fr-CA" sz="1500" dirty="0">
                <a:solidFill>
                  <a:srgbClr val="0D266D"/>
                </a:solidFill>
              </a:rPr>
              <a:t> comparativement à 5 </a:t>
            </a:r>
            <a:r>
              <a:rPr lang="fr-CA" sz="1500" dirty="0" err="1">
                <a:solidFill>
                  <a:srgbClr val="0D266D"/>
                </a:solidFill>
              </a:rPr>
              <a:t>METs</a:t>
            </a:r>
            <a:r>
              <a:rPr lang="fr-CA" sz="1500" dirty="0">
                <a:solidFill>
                  <a:srgbClr val="0D266D"/>
                </a:solidFill>
              </a:rPr>
              <a:t> pour le protocole de Bruce. Les tests sous-maximaux nous permettront aussi d’apprécier la réponse hémodynamique à l’effort, et les résultats pourront être utilisés pour estimer la capacité cardiorespiratoire. </a:t>
            </a:r>
            <a:endParaRPr sz="1500" dirty="0"/>
          </a:p>
          <a:p>
            <a:pPr marL="0" lvl="0" indent="0" algn="just" rtl="0">
              <a:lnSpc>
                <a:spcPct val="90000"/>
              </a:lnSpc>
              <a:spcBef>
                <a:spcPts val="0"/>
              </a:spcBef>
              <a:spcAft>
                <a:spcPts val="0"/>
              </a:spcAft>
              <a:buClr>
                <a:schemeClr val="dk1"/>
              </a:buClr>
              <a:buSzPts val="1800"/>
              <a:buNone/>
            </a:pPr>
            <a:endParaRPr sz="1500" dirty="0">
              <a:solidFill>
                <a:srgbClr val="0D266D"/>
              </a:solidFill>
            </a:endParaRPr>
          </a:p>
          <a:p>
            <a:pPr marL="0" lvl="0" indent="0" algn="just" rtl="0">
              <a:lnSpc>
                <a:spcPct val="90000"/>
              </a:lnSpc>
              <a:spcBef>
                <a:spcPts val="0"/>
              </a:spcBef>
              <a:spcAft>
                <a:spcPts val="0"/>
              </a:spcAft>
              <a:buClr>
                <a:srgbClr val="0D266D"/>
              </a:buClr>
              <a:buSzPts val="1800"/>
              <a:buNone/>
            </a:pPr>
            <a:r>
              <a:rPr lang="fr-CA" sz="1500" dirty="0">
                <a:solidFill>
                  <a:srgbClr val="0D266D"/>
                </a:solidFill>
              </a:rPr>
              <a:t>Comme monsieur Paquet marche régulièrement, il était judicieux d’opter pour un test sur tapis roulant. Nous pouvons aussi mentionner que, chez les sujets non entraînés, les tests effectués sur tapis roulant sont souvent plus représentatifs de la capacité cardiorespiratoire que les tests effectués sur ergocycles, qui peuvent parfois être limités par une fatigue des quadriceps. </a:t>
            </a:r>
            <a:endParaRPr sz="1500" dirty="0"/>
          </a:p>
          <a:p>
            <a:pPr marL="0" lvl="0" indent="0" algn="just" rtl="0">
              <a:lnSpc>
                <a:spcPct val="90000"/>
              </a:lnSpc>
              <a:spcBef>
                <a:spcPts val="0"/>
              </a:spcBef>
              <a:spcAft>
                <a:spcPts val="0"/>
              </a:spcAft>
              <a:buClr>
                <a:schemeClr val="dk1"/>
              </a:buClr>
              <a:buSzPts val="1800"/>
              <a:buNone/>
            </a:pPr>
            <a:endParaRPr sz="1500" dirty="0">
              <a:solidFill>
                <a:srgbClr val="0D266D"/>
              </a:solidFill>
            </a:endParaRPr>
          </a:p>
          <a:p>
            <a:pPr marL="0" lvl="0" indent="0" algn="just" rtl="0">
              <a:lnSpc>
                <a:spcPct val="90000"/>
              </a:lnSpc>
              <a:spcBef>
                <a:spcPts val="0"/>
              </a:spcBef>
              <a:spcAft>
                <a:spcPts val="0"/>
              </a:spcAft>
              <a:buClr>
                <a:srgbClr val="0D266D"/>
              </a:buClr>
              <a:buSzPts val="1800"/>
              <a:buNone/>
            </a:pPr>
            <a:r>
              <a:rPr lang="fr-CA" sz="1500" dirty="0">
                <a:solidFill>
                  <a:srgbClr val="0D266D"/>
                </a:solidFill>
              </a:rPr>
              <a:t>D’autres protocoles de tests cardiovasculaires auraient aussi pu convenir pour évaluer la capacité cardiorespiratoire de monsieur Paquet.</a:t>
            </a:r>
            <a:endParaRPr sz="15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20"/>
        <p:cNvGrpSpPr/>
        <p:nvPr/>
      </p:nvGrpSpPr>
      <p:grpSpPr>
        <a:xfrm>
          <a:off x="0" y="0"/>
          <a:ext cx="0" cy="0"/>
          <a:chOff x="0" y="0"/>
          <a:chExt cx="0" cy="0"/>
        </a:xfrm>
      </p:grpSpPr>
      <p:sp>
        <p:nvSpPr>
          <p:cNvPr id="521" name="Google Shape;521;p52"/>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D60B41"/>
              </a:buClr>
              <a:buSzPct val="100000"/>
              <a:buFont typeface="Play"/>
              <a:buNone/>
            </a:pPr>
            <a:r>
              <a:rPr lang="fr-CA" dirty="0"/>
              <a:t>Données recueillies lors de l’évaluation </a:t>
            </a:r>
            <a:br>
              <a:rPr lang="fr-CA" dirty="0"/>
            </a:br>
            <a:r>
              <a:rPr lang="fr-CA" dirty="0"/>
              <a:t>de la capacité cardiorespiratoire</a:t>
            </a:r>
            <a:endParaRPr dirty="0"/>
          </a:p>
        </p:txBody>
      </p:sp>
      <p:sp>
        <p:nvSpPr>
          <p:cNvPr id="522" name="Google Shape;522;p52"/>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523" name="Google Shape;523;p52"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524" name="Google Shape;524;p52"/>
          <p:cNvSpPr txBox="1"/>
          <p:nvPr/>
        </p:nvSpPr>
        <p:spPr>
          <a:xfrm>
            <a:off x="1553121" y="1276707"/>
            <a:ext cx="6157500" cy="1077300"/>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fr-CA" sz="1600" b="1" dirty="0">
                <a:solidFill>
                  <a:srgbClr val="0D266D"/>
                </a:solidFill>
                <a:latin typeface="Arial"/>
                <a:ea typeface="Arial"/>
                <a:cs typeface="Arial"/>
                <a:sym typeface="Arial"/>
              </a:rPr>
              <a:t>Âge : </a:t>
            </a:r>
            <a:r>
              <a:rPr lang="fr-CA" sz="1600" dirty="0">
                <a:solidFill>
                  <a:srgbClr val="0D266D"/>
                </a:solidFill>
                <a:latin typeface="Arial"/>
                <a:ea typeface="Arial"/>
                <a:cs typeface="Arial"/>
                <a:sym typeface="Arial"/>
              </a:rPr>
              <a:t>60 ans</a:t>
            </a:r>
            <a:r>
              <a:rPr lang="fr-CA" sz="1600" dirty="0">
                <a:solidFill>
                  <a:srgbClr val="215E99"/>
                </a:solidFill>
                <a:latin typeface="Arial"/>
                <a:ea typeface="Arial"/>
                <a:cs typeface="Arial"/>
                <a:sym typeface="Arial"/>
              </a:rPr>
              <a:t>	</a:t>
            </a:r>
            <a:r>
              <a:rPr lang="fr-CA" sz="1600" dirty="0">
                <a:solidFill>
                  <a:schemeClr val="dk1"/>
                </a:solidFill>
                <a:latin typeface="Arial"/>
                <a:ea typeface="Arial"/>
                <a:cs typeface="Arial"/>
                <a:sym typeface="Arial"/>
              </a:rPr>
              <a:t> 	</a:t>
            </a:r>
            <a:r>
              <a:rPr lang="fr-CA" sz="1600" b="1" dirty="0">
                <a:solidFill>
                  <a:srgbClr val="0D266D"/>
                </a:solidFill>
                <a:latin typeface="Arial"/>
                <a:ea typeface="Arial"/>
                <a:cs typeface="Arial"/>
                <a:sym typeface="Arial"/>
              </a:rPr>
              <a:t>Protocole utilisé : </a:t>
            </a:r>
            <a:r>
              <a:rPr lang="fr-CA" sz="1600" dirty="0">
                <a:solidFill>
                  <a:srgbClr val="0D266D"/>
                </a:solidFill>
                <a:latin typeface="Arial"/>
                <a:ea typeface="Arial"/>
                <a:cs typeface="Arial"/>
                <a:sym typeface="Arial"/>
              </a:rPr>
              <a:t>Bruce modifié</a:t>
            </a:r>
            <a:endParaRPr sz="1600" dirty="0">
              <a:solidFill>
                <a:schemeClr val="dk1"/>
              </a:solidFill>
              <a:latin typeface="Arial"/>
              <a:ea typeface="Arial"/>
              <a:cs typeface="Arial"/>
              <a:sym typeface="Arial"/>
            </a:endParaRPr>
          </a:p>
          <a:p>
            <a:pPr marL="0" marR="0" lvl="0" indent="0" algn="l" rtl="0">
              <a:lnSpc>
                <a:spcPct val="150000"/>
              </a:lnSpc>
              <a:spcBef>
                <a:spcPts val="0"/>
              </a:spcBef>
              <a:spcAft>
                <a:spcPts val="0"/>
              </a:spcAft>
              <a:buNone/>
            </a:pPr>
            <a:r>
              <a:rPr lang="fr-CA" sz="1600" b="1" dirty="0" err="1">
                <a:solidFill>
                  <a:srgbClr val="0D266D"/>
                </a:solidFill>
                <a:latin typeface="Arial"/>
                <a:ea typeface="Arial"/>
                <a:cs typeface="Arial"/>
                <a:sym typeface="Arial"/>
              </a:rPr>
              <a:t>FC</a:t>
            </a:r>
            <a:r>
              <a:rPr lang="fr-CA" sz="1600" b="1" baseline="-25000" dirty="0" err="1">
                <a:solidFill>
                  <a:srgbClr val="0D266D"/>
                </a:solidFill>
                <a:latin typeface="Arial"/>
                <a:ea typeface="Arial"/>
                <a:cs typeface="Arial"/>
                <a:sym typeface="Arial"/>
              </a:rPr>
              <a:t>repos</a:t>
            </a:r>
            <a:r>
              <a:rPr lang="fr-CA" sz="1600" b="1" dirty="0">
                <a:solidFill>
                  <a:srgbClr val="0D266D"/>
                </a:solidFill>
                <a:latin typeface="Arial"/>
                <a:ea typeface="Arial"/>
                <a:cs typeface="Arial"/>
                <a:sym typeface="Arial"/>
              </a:rPr>
              <a:t> : </a:t>
            </a:r>
            <a:r>
              <a:rPr lang="fr-CA" sz="1600" dirty="0">
                <a:solidFill>
                  <a:srgbClr val="0D266D"/>
                </a:solidFill>
                <a:latin typeface="Arial"/>
                <a:ea typeface="Arial"/>
                <a:cs typeface="Arial"/>
                <a:sym typeface="Arial"/>
              </a:rPr>
              <a:t>76 BPM </a:t>
            </a:r>
            <a:r>
              <a:rPr lang="fr-CA" sz="1600" dirty="0">
                <a:solidFill>
                  <a:srgbClr val="215E99"/>
                </a:solidFill>
                <a:latin typeface="Arial"/>
                <a:ea typeface="Arial"/>
                <a:cs typeface="Arial"/>
                <a:sym typeface="Arial"/>
              </a:rPr>
              <a:t>		</a:t>
            </a:r>
            <a:r>
              <a:rPr lang="fr-CA" sz="1600" b="1" dirty="0" err="1">
                <a:solidFill>
                  <a:srgbClr val="0D266D"/>
                </a:solidFill>
                <a:latin typeface="Arial"/>
                <a:ea typeface="Arial"/>
                <a:cs typeface="Arial"/>
                <a:sym typeface="Arial"/>
              </a:rPr>
              <a:t>TA</a:t>
            </a:r>
            <a:r>
              <a:rPr lang="fr-CA" sz="1600" b="1" baseline="-25000" dirty="0" err="1">
                <a:solidFill>
                  <a:srgbClr val="0D266D"/>
                </a:solidFill>
                <a:latin typeface="Arial"/>
                <a:ea typeface="Arial"/>
                <a:cs typeface="Arial"/>
                <a:sym typeface="Arial"/>
              </a:rPr>
              <a:t>repos</a:t>
            </a:r>
            <a:r>
              <a:rPr lang="fr-CA" sz="1600" b="1" dirty="0">
                <a:solidFill>
                  <a:srgbClr val="0D266D"/>
                </a:solidFill>
                <a:latin typeface="Arial"/>
                <a:ea typeface="Arial"/>
                <a:cs typeface="Arial"/>
                <a:sym typeface="Arial"/>
              </a:rPr>
              <a:t> : </a:t>
            </a:r>
            <a:r>
              <a:rPr lang="fr-CA" sz="1600" dirty="0">
                <a:solidFill>
                  <a:srgbClr val="0D266D"/>
                </a:solidFill>
                <a:latin typeface="Arial"/>
                <a:ea typeface="Arial"/>
                <a:cs typeface="Arial"/>
                <a:sym typeface="Arial"/>
              </a:rPr>
              <a:t>130/80 mm Hg</a:t>
            </a:r>
            <a:endParaRPr sz="1600" dirty="0">
              <a:solidFill>
                <a:schemeClr val="dk1"/>
              </a:solidFill>
              <a:latin typeface="Arial"/>
              <a:ea typeface="Arial"/>
              <a:cs typeface="Arial"/>
              <a:sym typeface="Arial"/>
            </a:endParaRPr>
          </a:p>
          <a:p>
            <a:pPr marL="0" marR="0" lvl="0" indent="0" algn="l" rtl="0">
              <a:lnSpc>
                <a:spcPct val="150000"/>
              </a:lnSpc>
              <a:spcBef>
                <a:spcPts val="0"/>
              </a:spcBef>
              <a:spcAft>
                <a:spcPts val="0"/>
              </a:spcAft>
              <a:buNone/>
            </a:pPr>
            <a:r>
              <a:rPr lang="fr-CA" sz="1600" b="1" dirty="0" err="1">
                <a:solidFill>
                  <a:srgbClr val="0D266D"/>
                </a:solidFill>
                <a:latin typeface="Arial"/>
                <a:ea typeface="Arial"/>
                <a:cs typeface="Arial"/>
                <a:sym typeface="Arial"/>
              </a:rPr>
              <a:t>FC</a:t>
            </a:r>
            <a:r>
              <a:rPr lang="fr-CA" sz="1600" b="1" baseline="-25000" dirty="0" err="1">
                <a:solidFill>
                  <a:srgbClr val="0D266D"/>
                </a:solidFill>
                <a:latin typeface="Arial"/>
                <a:ea typeface="Arial"/>
                <a:cs typeface="Arial"/>
                <a:sym typeface="Arial"/>
              </a:rPr>
              <a:t>max</a:t>
            </a:r>
            <a:r>
              <a:rPr lang="fr-CA" sz="1600" b="1" dirty="0">
                <a:solidFill>
                  <a:srgbClr val="0D266D"/>
                </a:solidFill>
                <a:latin typeface="Arial"/>
                <a:ea typeface="Arial"/>
                <a:cs typeface="Arial"/>
                <a:sym typeface="Arial"/>
              </a:rPr>
              <a:t> : </a:t>
            </a:r>
            <a:r>
              <a:rPr lang="fr-CA" sz="1600" dirty="0">
                <a:solidFill>
                  <a:srgbClr val="0D266D"/>
                </a:solidFill>
                <a:latin typeface="Arial"/>
                <a:ea typeface="Arial"/>
                <a:cs typeface="Arial"/>
                <a:sym typeface="Arial"/>
              </a:rPr>
              <a:t>165 BPM</a:t>
            </a:r>
            <a:r>
              <a:rPr lang="fr-CA" sz="1600" dirty="0">
                <a:solidFill>
                  <a:srgbClr val="215E99"/>
                </a:solidFill>
                <a:latin typeface="Arial"/>
                <a:ea typeface="Arial"/>
                <a:cs typeface="Arial"/>
                <a:sym typeface="Arial"/>
              </a:rPr>
              <a:t>		</a:t>
            </a:r>
            <a:r>
              <a:rPr lang="fr-CA" sz="1600" b="1" dirty="0">
                <a:solidFill>
                  <a:srgbClr val="0D266D"/>
                </a:solidFill>
                <a:latin typeface="Arial"/>
                <a:ea typeface="Arial"/>
                <a:cs typeface="Arial"/>
                <a:sym typeface="Arial"/>
              </a:rPr>
              <a:t>85 % </a:t>
            </a:r>
            <a:r>
              <a:rPr lang="fr-CA" sz="1600" b="1" dirty="0" err="1">
                <a:solidFill>
                  <a:srgbClr val="0D266D"/>
                </a:solidFill>
                <a:latin typeface="Arial"/>
                <a:ea typeface="Arial"/>
                <a:cs typeface="Arial"/>
                <a:sym typeface="Arial"/>
              </a:rPr>
              <a:t>FC</a:t>
            </a:r>
            <a:r>
              <a:rPr lang="fr-CA" sz="1600" b="1" baseline="-25000" dirty="0" err="1">
                <a:solidFill>
                  <a:srgbClr val="0D266D"/>
                </a:solidFill>
                <a:latin typeface="Arial"/>
                <a:ea typeface="Arial"/>
                <a:cs typeface="Arial"/>
                <a:sym typeface="Arial"/>
              </a:rPr>
              <a:t>max</a:t>
            </a:r>
            <a:r>
              <a:rPr lang="fr-CA" sz="1600" b="1" dirty="0">
                <a:solidFill>
                  <a:schemeClr val="dk1"/>
                </a:solidFill>
                <a:latin typeface="Arial"/>
                <a:ea typeface="Arial"/>
                <a:cs typeface="Arial"/>
                <a:sym typeface="Arial"/>
              </a:rPr>
              <a:t> : </a:t>
            </a:r>
            <a:r>
              <a:rPr lang="fr-CA" sz="1600" dirty="0">
                <a:solidFill>
                  <a:srgbClr val="0D266D"/>
                </a:solidFill>
                <a:latin typeface="Arial"/>
                <a:ea typeface="Arial"/>
                <a:cs typeface="Arial"/>
                <a:sym typeface="Arial"/>
              </a:rPr>
              <a:t>140 BPM</a:t>
            </a:r>
            <a:endParaRPr sz="1600" dirty="0">
              <a:solidFill>
                <a:srgbClr val="0D266D"/>
              </a:solidFill>
              <a:latin typeface="Arial"/>
              <a:ea typeface="Arial"/>
              <a:cs typeface="Arial"/>
              <a:sym typeface="Arial"/>
            </a:endParaRPr>
          </a:p>
        </p:txBody>
      </p:sp>
      <p:graphicFrame>
        <p:nvGraphicFramePr>
          <p:cNvPr id="525" name="Google Shape;525;p52"/>
          <p:cNvGraphicFramePr/>
          <p:nvPr>
            <p:extLst>
              <p:ext uri="{D42A27DB-BD31-4B8C-83A1-F6EECF244321}">
                <p14:modId xmlns:p14="http://schemas.microsoft.com/office/powerpoint/2010/main" val="2732601302"/>
              </p:ext>
            </p:extLst>
          </p:nvPr>
        </p:nvGraphicFramePr>
        <p:xfrm>
          <a:off x="368300" y="2488970"/>
          <a:ext cx="8405620" cy="3871080"/>
        </p:xfrm>
        <a:graphic>
          <a:graphicData uri="http://schemas.openxmlformats.org/drawingml/2006/table">
            <a:tbl>
              <a:tblPr firstRow="1" bandRow="1">
                <a:noFill/>
                <a:tableStyleId>{433BC67D-BADE-4997-BD9A-384BDA182935}</a:tableStyleId>
              </a:tblPr>
              <a:tblGrid>
                <a:gridCol w="895268">
                  <a:extLst>
                    <a:ext uri="{9D8B030D-6E8A-4147-A177-3AD203B41FA5}">
                      <a16:colId xmlns:a16="http://schemas.microsoft.com/office/drawing/2014/main" val="20000"/>
                    </a:ext>
                  </a:extLst>
                </a:gridCol>
                <a:gridCol w="950481">
                  <a:extLst>
                    <a:ext uri="{9D8B030D-6E8A-4147-A177-3AD203B41FA5}">
                      <a16:colId xmlns:a16="http://schemas.microsoft.com/office/drawing/2014/main" val="20001"/>
                    </a:ext>
                  </a:extLst>
                </a:gridCol>
                <a:gridCol w="822544">
                  <a:extLst>
                    <a:ext uri="{9D8B030D-6E8A-4147-A177-3AD203B41FA5}">
                      <a16:colId xmlns:a16="http://schemas.microsoft.com/office/drawing/2014/main" val="20002"/>
                    </a:ext>
                  </a:extLst>
                </a:gridCol>
                <a:gridCol w="804253">
                  <a:extLst>
                    <a:ext uri="{9D8B030D-6E8A-4147-A177-3AD203B41FA5}">
                      <a16:colId xmlns:a16="http://schemas.microsoft.com/office/drawing/2014/main" val="20003"/>
                    </a:ext>
                  </a:extLst>
                </a:gridCol>
                <a:gridCol w="343699">
                  <a:extLst>
                    <a:ext uri="{9D8B030D-6E8A-4147-A177-3AD203B41FA5}">
                      <a16:colId xmlns:a16="http://schemas.microsoft.com/office/drawing/2014/main" val="20004"/>
                    </a:ext>
                  </a:extLst>
                </a:gridCol>
                <a:gridCol w="497136">
                  <a:extLst>
                    <a:ext uri="{9D8B030D-6E8A-4147-A177-3AD203B41FA5}">
                      <a16:colId xmlns:a16="http://schemas.microsoft.com/office/drawing/2014/main" val="20005"/>
                    </a:ext>
                  </a:extLst>
                </a:gridCol>
                <a:gridCol w="511335">
                  <a:extLst>
                    <a:ext uri="{9D8B030D-6E8A-4147-A177-3AD203B41FA5}">
                      <a16:colId xmlns:a16="http://schemas.microsoft.com/office/drawing/2014/main" val="20006"/>
                    </a:ext>
                  </a:extLst>
                </a:gridCol>
                <a:gridCol w="256240">
                  <a:extLst>
                    <a:ext uri="{9D8B030D-6E8A-4147-A177-3AD203B41FA5}">
                      <a16:colId xmlns:a16="http://schemas.microsoft.com/office/drawing/2014/main" val="20007"/>
                    </a:ext>
                  </a:extLst>
                </a:gridCol>
                <a:gridCol w="739737">
                  <a:extLst>
                    <a:ext uri="{9D8B030D-6E8A-4147-A177-3AD203B41FA5}">
                      <a16:colId xmlns:a16="http://schemas.microsoft.com/office/drawing/2014/main" val="20008"/>
                    </a:ext>
                  </a:extLst>
                </a:gridCol>
                <a:gridCol w="859759">
                  <a:extLst>
                    <a:ext uri="{9D8B030D-6E8A-4147-A177-3AD203B41FA5}">
                      <a16:colId xmlns:a16="http://schemas.microsoft.com/office/drawing/2014/main" val="20009"/>
                    </a:ext>
                  </a:extLst>
                </a:gridCol>
                <a:gridCol w="749430">
                  <a:extLst>
                    <a:ext uri="{9D8B030D-6E8A-4147-A177-3AD203B41FA5}">
                      <a16:colId xmlns:a16="http://schemas.microsoft.com/office/drawing/2014/main" val="20010"/>
                    </a:ext>
                  </a:extLst>
                </a:gridCol>
                <a:gridCol w="975738">
                  <a:extLst>
                    <a:ext uri="{9D8B030D-6E8A-4147-A177-3AD203B41FA5}">
                      <a16:colId xmlns:a16="http://schemas.microsoft.com/office/drawing/2014/main" val="20011"/>
                    </a:ext>
                  </a:extLst>
                </a:gridCol>
              </a:tblGrid>
              <a:tr h="279521">
                <a:tc rowSpan="2">
                  <a:txBody>
                    <a:bodyPr/>
                    <a:lstStyle/>
                    <a:p>
                      <a:pPr marL="0" marR="0" lvl="0" indent="0" algn="ctr" rtl="0">
                        <a:spcBef>
                          <a:spcPts val="0"/>
                        </a:spcBef>
                        <a:spcAft>
                          <a:spcPts val="0"/>
                        </a:spcAft>
                        <a:buNone/>
                      </a:pPr>
                      <a:r>
                        <a:rPr lang="fr-CA" sz="1400">
                          <a:solidFill>
                            <a:schemeClr val="lt1"/>
                          </a:solidFill>
                        </a:rPr>
                        <a:t>Paliers</a:t>
                      </a:r>
                      <a:endParaRPr/>
                    </a:p>
                  </a:txBody>
                  <a:tcPr marL="91450" marR="91450" marT="45725" marB="45725" anchor="ctr">
                    <a:lnB w="28575" cap="flat" cmpd="sng">
                      <a:solidFill>
                        <a:schemeClr val="lt1"/>
                      </a:solidFill>
                      <a:prstDash val="solid"/>
                      <a:round/>
                      <a:headEnd type="none" w="sm" len="sm"/>
                      <a:tailEnd type="none" w="sm" len="sm"/>
                    </a:lnB>
                    <a:solidFill>
                      <a:srgbClr val="0D266D"/>
                    </a:solidFill>
                  </a:tcPr>
                </a:tc>
                <a:tc rowSpan="2">
                  <a:txBody>
                    <a:bodyPr/>
                    <a:lstStyle/>
                    <a:p>
                      <a:pPr marL="0" marR="0" lvl="0" indent="0" algn="ctr" rtl="0">
                        <a:spcBef>
                          <a:spcPts val="0"/>
                        </a:spcBef>
                        <a:spcAft>
                          <a:spcPts val="0"/>
                        </a:spcAft>
                        <a:buNone/>
                      </a:pPr>
                      <a:r>
                        <a:rPr lang="fr-CA" sz="1400">
                          <a:solidFill>
                            <a:schemeClr val="lt1"/>
                          </a:solidFill>
                        </a:rPr>
                        <a:t>Vitesse (km/h)</a:t>
                      </a:r>
                      <a:endParaRPr/>
                    </a:p>
                  </a:txBody>
                  <a:tcPr marL="91450" marR="91450" marT="45725" marB="45725" anchor="ctr">
                    <a:lnB w="28575" cap="flat" cmpd="sng">
                      <a:solidFill>
                        <a:schemeClr val="lt1"/>
                      </a:solidFill>
                      <a:prstDash val="solid"/>
                      <a:round/>
                      <a:headEnd type="none" w="sm" len="sm"/>
                      <a:tailEnd type="none" w="sm" len="sm"/>
                    </a:lnB>
                    <a:solidFill>
                      <a:srgbClr val="0D266D"/>
                    </a:solidFill>
                  </a:tcPr>
                </a:tc>
                <a:tc rowSpan="2">
                  <a:txBody>
                    <a:bodyPr/>
                    <a:lstStyle/>
                    <a:p>
                      <a:pPr marL="0" marR="0" lvl="0" indent="0" algn="ctr" rtl="0">
                        <a:spcBef>
                          <a:spcPts val="0"/>
                        </a:spcBef>
                        <a:spcAft>
                          <a:spcPts val="0"/>
                        </a:spcAft>
                        <a:buNone/>
                      </a:pPr>
                      <a:r>
                        <a:rPr lang="fr-CA" sz="1400">
                          <a:solidFill>
                            <a:schemeClr val="lt1"/>
                          </a:solidFill>
                        </a:rPr>
                        <a:t>Pente (%)</a:t>
                      </a:r>
                      <a:endParaRPr/>
                    </a:p>
                  </a:txBody>
                  <a:tcPr marL="91450" marR="91450" marT="45725" marB="45725" anchor="ctr">
                    <a:lnB w="28575" cap="flat" cmpd="sng">
                      <a:solidFill>
                        <a:schemeClr val="lt1"/>
                      </a:solidFill>
                      <a:prstDash val="solid"/>
                      <a:round/>
                      <a:headEnd type="none" w="sm" len="sm"/>
                      <a:tailEnd type="none" w="sm" len="sm"/>
                    </a:lnB>
                    <a:solidFill>
                      <a:srgbClr val="0D266D"/>
                    </a:solidFill>
                  </a:tcPr>
                </a:tc>
                <a:tc gridSpan="6">
                  <a:txBody>
                    <a:bodyPr/>
                    <a:lstStyle/>
                    <a:p>
                      <a:pPr marL="0" marR="0" lvl="0" indent="0" algn="ctr" rtl="0">
                        <a:spcBef>
                          <a:spcPts val="0"/>
                        </a:spcBef>
                        <a:spcAft>
                          <a:spcPts val="0"/>
                        </a:spcAft>
                        <a:buNone/>
                      </a:pPr>
                      <a:r>
                        <a:rPr lang="fr-CA" sz="1400">
                          <a:solidFill>
                            <a:schemeClr val="lt1"/>
                          </a:solidFill>
                        </a:rPr>
                        <a:t>FC (BPM)</a:t>
                      </a:r>
                      <a:endParaRPr/>
                    </a:p>
                  </a:txBody>
                  <a:tcPr marL="91450" marR="91450" marT="45725" marB="45725" anchor="ctr">
                    <a:lnB w="12700" cap="flat" cmpd="sng">
                      <a:solidFill>
                        <a:schemeClr val="lt1"/>
                      </a:solidFill>
                      <a:prstDash val="solid"/>
                      <a:round/>
                      <a:headEnd type="none" w="sm" len="sm"/>
                      <a:tailEnd type="none" w="sm" len="sm"/>
                    </a:lnB>
                    <a:solidFill>
                      <a:srgbClr val="0D266D"/>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rowSpan="2">
                  <a:txBody>
                    <a:bodyPr/>
                    <a:lstStyle/>
                    <a:p>
                      <a:pPr marL="0" marR="0" lvl="0" indent="0" algn="ctr" rtl="0">
                        <a:spcBef>
                          <a:spcPts val="0"/>
                        </a:spcBef>
                        <a:spcAft>
                          <a:spcPts val="0"/>
                        </a:spcAft>
                        <a:buNone/>
                      </a:pPr>
                      <a:r>
                        <a:rPr lang="fr-CA" sz="1400">
                          <a:solidFill>
                            <a:schemeClr val="lt1"/>
                          </a:solidFill>
                        </a:rPr>
                        <a:t>TA</a:t>
                      </a:r>
                      <a:endParaRPr/>
                    </a:p>
                  </a:txBody>
                  <a:tcPr marL="91450" marR="91450" marT="45725" marB="45725" anchor="ctr">
                    <a:lnB w="28575" cap="flat" cmpd="sng">
                      <a:solidFill>
                        <a:schemeClr val="lt1"/>
                      </a:solidFill>
                      <a:prstDash val="solid"/>
                      <a:round/>
                      <a:headEnd type="none" w="sm" len="sm"/>
                      <a:tailEnd type="none" w="sm" len="sm"/>
                    </a:lnB>
                    <a:solidFill>
                      <a:srgbClr val="0D266D"/>
                    </a:solidFill>
                  </a:tcPr>
                </a:tc>
                <a:tc rowSpan="2">
                  <a:txBody>
                    <a:bodyPr/>
                    <a:lstStyle/>
                    <a:p>
                      <a:pPr marL="0" marR="0" lvl="0" indent="0" algn="ctr" rtl="0">
                        <a:spcBef>
                          <a:spcPts val="0"/>
                        </a:spcBef>
                        <a:spcAft>
                          <a:spcPts val="0"/>
                        </a:spcAft>
                        <a:buNone/>
                      </a:pPr>
                      <a:r>
                        <a:rPr lang="fr-CA" sz="1400">
                          <a:solidFill>
                            <a:schemeClr val="lt1"/>
                          </a:solidFill>
                        </a:rPr>
                        <a:t>EPE</a:t>
                      </a:r>
                      <a:endParaRPr/>
                    </a:p>
                  </a:txBody>
                  <a:tcPr marL="91450" marR="91450" marT="45725" marB="45725" anchor="ctr">
                    <a:lnB w="28575" cap="flat" cmpd="sng">
                      <a:solidFill>
                        <a:schemeClr val="lt1"/>
                      </a:solidFill>
                      <a:prstDash val="solid"/>
                      <a:round/>
                      <a:headEnd type="none" w="sm" len="sm"/>
                      <a:tailEnd type="none" w="sm" len="sm"/>
                    </a:lnB>
                    <a:solidFill>
                      <a:srgbClr val="0D266D"/>
                    </a:solidFill>
                  </a:tcPr>
                </a:tc>
                <a:tc rowSpan="2">
                  <a:txBody>
                    <a:bodyPr/>
                    <a:lstStyle/>
                    <a:p>
                      <a:pPr marL="0" marR="0" lvl="0" indent="0" algn="ctr" rtl="0">
                        <a:spcBef>
                          <a:spcPts val="0"/>
                        </a:spcBef>
                        <a:spcAft>
                          <a:spcPts val="0"/>
                        </a:spcAft>
                        <a:buNone/>
                      </a:pPr>
                      <a:r>
                        <a:rPr lang="fr-CA" sz="1400">
                          <a:solidFill>
                            <a:schemeClr val="lt1"/>
                          </a:solidFill>
                        </a:rPr>
                        <a:t>Signes</a:t>
                      </a:r>
                      <a:endParaRPr/>
                    </a:p>
                  </a:txBody>
                  <a:tcPr marL="91450" marR="91450" marT="45725" marB="45725" anchor="ctr">
                    <a:lnB w="28575" cap="flat" cmpd="sng">
                      <a:solidFill>
                        <a:schemeClr val="lt1"/>
                      </a:solidFill>
                      <a:prstDash val="solid"/>
                      <a:round/>
                      <a:headEnd type="none" w="sm" len="sm"/>
                      <a:tailEnd type="none" w="sm" len="sm"/>
                    </a:lnB>
                    <a:solidFill>
                      <a:srgbClr val="0D266D"/>
                    </a:solidFill>
                  </a:tcPr>
                </a:tc>
                <a:extLst>
                  <a:ext uri="{0D108BD9-81ED-4DB2-BD59-A6C34878D82A}">
                    <a16:rowId xmlns:a16="http://schemas.microsoft.com/office/drawing/2014/main" val="10000"/>
                  </a:ext>
                </a:extLst>
              </a:tr>
              <a:tr h="279521">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marL="0" marR="0" lvl="0" indent="0" algn="ctr" rtl="0">
                        <a:spcBef>
                          <a:spcPts val="0"/>
                        </a:spcBef>
                        <a:spcAft>
                          <a:spcPts val="0"/>
                        </a:spcAft>
                        <a:buNone/>
                      </a:pPr>
                      <a:r>
                        <a:rPr lang="fr-CA" sz="1400" b="1">
                          <a:solidFill>
                            <a:schemeClr val="lt1"/>
                          </a:solidFill>
                        </a:rPr>
                        <a:t>1 min</a:t>
                      </a:r>
                      <a:endParaRPr/>
                    </a:p>
                  </a:txBody>
                  <a:tcPr marL="91450" marR="91450" marT="45725" marB="45725" anchor="ctr">
                    <a:lnL w="12700" cap="flat" cmpd="sng">
                      <a:solidFill>
                        <a:schemeClr val="lt1"/>
                      </a:solidFill>
                      <a:prstDash val="solid"/>
                      <a:round/>
                      <a:headEnd type="none" w="sm" len="sm"/>
                      <a:tailEnd type="none" w="sm" len="sm"/>
                    </a:lnL>
                    <a:lnT w="12700"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0D266D"/>
                    </a:solidFill>
                  </a:tcPr>
                </a:tc>
                <a:tc gridSpan="2">
                  <a:txBody>
                    <a:bodyPr/>
                    <a:lstStyle/>
                    <a:p>
                      <a:pPr marL="0" marR="0" lvl="0" indent="0" algn="ctr" rtl="0">
                        <a:spcBef>
                          <a:spcPts val="0"/>
                        </a:spcBef>
                        <a:spcAft>
                          <a:spcPts val="0"/>
                        </a:spcAft>
                        <a:buNone/>
                      </a:pPr>
                      <a:r>
                        <a:rPr lang="fr-CA" sz="1400" b="1">
                          <a:solidFill>
                            <a:schemeClr val="lt1"/>
                          </a:solidFill>
                        </a:rPr>
                        <a:t>2 min</a:t>
                      </a:r>
                      <a:endParaRPr/>
                    </a:p>
                  </a:txBody>
                  <a:tcPr marL="91450" marR="91450" marT="45725" marB="45725" anchor="ctr">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0D266D"/>
                    </a:solidFill>
                  </a:tcPr>
                </a:tc>
                <a:tc hMerge="1">
                  <a:txBody>
                    <a:bodyPr/>
                    <a:lstStyle/>
                    <a:p>
                      <a:endParaRPr lang="fr-FR"/>
                    </a:p>
                  </a:txBody>
                  <a:tcPr/>
                </a:tc>
                <a:tc gridSpan="2">
                  <a:txBody>
                    <a:bodyPr/>
                    <a:lstStyle/>
                    <a:p>
                      <a:pPr marL="0" marR="0" lvl="0" indent="0" algn="ctr" rtl="0">
                        <a:spcBef>
                          <a:spcPts val="0"/>
                        </a:spcBef>
                        <a:spcAft>
                          <a:spcPts val="0"/>
                        </a:spcAft>
                        <a:buNone/>
                      </a:pPr>
                      <a:r>
                        <a:rPr lang="fr-CA" sz="1400" b="1">
                          <a:solidFill>
                            <a:schemeClr val="lt1"/>
                          </a:solidFill>
                        </a:rPr>
                        <a:t>3 min</a:t>
                      </a:r>
                      <a:endParaRPr/>
                    </a:p>
                  </a:txBody>
                  <a:tcPr marL="91450" marR="91450" marT="45725" marB="45725" anchor="ctr">
                    <a:lnL w="12700" cap="flat" cmpd="sng">
                      <a:solidFill>
                        <a:schemeClr val="lt1"/>
                      </a:solidFill>
                      <a:prstDash val="solid"/>
                      <a:round/>
                      <a:headEnd type="none" w="sm" len="sm"/>
                      <a:tailEnd type="none" w="sm" len="sm"/>
                    </a:lnL>
                    <a:lnT w="12700"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0D266D"/>
                    </a:solidFill>
                  </a:tcPr>
                </a:tc>
                <a:tc hMerge="1">
                  <a:txBody>
                    <a:bodyPr/>
                    <a:lstStyle/>
                    <a:p>
                      <a:endParaRPr lang="fr-FR"/>
                    </a:p>
                  </a:txBody>
                  <a:tcPr/>
                </a:tc>
                <a:tc>
                  <a:txBody>
                    <a:bodyPr/>
                    <a:lstStyle/>
                    <a:p>
                      <a:pPr marL="0" marR="0" lvl="0" indent="0" algn="ctr" rtl="0">
                        <a:spcBef>
                          <a:spcPts val="0"/>
                        </a:spcBef>
                        <a:spcAft>
                          <a:spcPts val="0"/>
                        </a:spcAft>
                        <a:buNone/>
                      </a:pPr>
                      <a:r>
                        <a:rPr lang="fr-CA" sz="1400" b="1">
                          <a:solidFill>
                            <a:schemeClr val="lt1"/>
                          </a:solidFill>
                        </a:rPr>
                        <a:t>4 min</a:t>
                      </a:r>
                      <a:endParaRPr/>
                    </a:p>
                  </a:txBody>
                  <a:tcPr marL="91450" marR="91450" marT="45725" marB="45725" anchor="ctr">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0D266D"/>
                    </a:solidFill>
                  </a:tcPr>
                </a:tc>
                <a:tc vMerge="1">
                  <a:txBody>
                    <a:bodyPr/>
                    <a:lstStyle/>
                    <a:p>
                      <a:endParaRPr lang="fr-FR"/>
                    </a:p>
                  </a:txBody>
                  <a:tcPr/>
                </a:tc>
                <a:tc vMerge="1">
                  <a:txBody>
                    <a:bodyPr/>
                    <a:lstStyle/>
                    <a:p>
                      <a:endParaRPr lang="fr-FR"/>
                    </a:p>
                  </a:txBody>
                  <a:tcPr/>
                </a:tc>
                <a:tc vMerge="1">
                  <a:txBody>
                    <a:bodyPr/>
                    <a:lstStyle/>
                    <a:p>
                      <a:endParaRPr lang="fr-FR"/>
                    </a:p>
                  </a:txBody>
                  <a:tcPr/>
                </a:tc>
                <a:extLst>
                  <a:ext uri="{0D108BD9-81ED-4DB2-BD59-A6C34878D82A}">
                    <a16:rowId xmlns:a16="http://schemas.microsoft.com/office/drawing/2014/main" val="10001"/>
                  </a:ext>
                </a:extLst>
              </a:tr>
              <a:tr h="279521">
                <a:tc>
                  <a:txBody>
                    <a:bodyPr/>
                    <a:lstStyle/>
                    <a:p>
                      <a:pPr marL="0" marR="0" lvl="0" indent="0" algn="ctr" rtl="0">
                        <a:spcBef>
                          <a:spcPts val="0"/>
                        </a:spcBef>
                        <a:spcAft>
                          <a:spcPts val="0"/>
                        </a:spcAft>
                        <a:buNone/>
                      </a:pPr>
                      <a:r>
                        <a:rPr lang="fr-CA" sz="1400"/>
                        <a:t>1</a:t>
                      </a:r>
                      <a:endParaRPr/>
                    </a:p>
                  </a:txBody>
                  <a:tcPr marL="91450" marR="91450" marT="45725" marB="45725" anchor="ctr">
                    <a:lnT w="28575" cap="flat" cmpd="sng">
                      <a:solidFill>
                        <a:schemeClr val="lt1"/>
                      </a:solidFill>
                      <a:prstDash val="solid"/>
                      <a:round/>
                      <a:headEnd type="none" w="sm" len="sm"/>
                      <a:tailEnd type="none" w="sm" len="sm"/>
                    </a:lnT>
                    <a:solidFill>
                      <a:srgbClr val="CAE7F5"/>
                    </a:solidFill>
                  </a:tcPr>
                </a:tc>
                <a:tc>
                  <a:txBody>
                    <a:bodyPr/>
                    <a:lstStyle/>
                    <a:p>
                      <a:pPr marL="0" marR="0" lvl="0" indent="0" algn="ctr" rtl="0">
                        <a:spcBef>
                          <a:spcPts val="0"/>
                        </a:spcBef>
                        <a:spcAft>
                          <a:spcPts val="0"/>
                        </a:spcAft>
                        <a:buNone/>
                      </a:pPr>
                      <a:r>
                        <a:rPr lang="fr-CA" sz="1400"/>
                        <a:t>2,7</a:t>
                      </a:r>
                      <a:endParaRPr/>
                    </a:p>
                  </a:txBody>
                  <a:tcPr marL="91450" marR="91450" marT="45725" marB="45725" anchor="ctr">
                    <a:lnT w="28575" cap="flat" cmpd="sng">
                      <a:solidFill>
                        <a:schemeClr val="lt1"/>
                      </a:solidFill>
                      <a:prstDash val="solid"/>
                      <a:round/>
                      <a:headEnd type="none" w="sm" len="sm"/>
                      <a:tailEnd type="none" w="sm" len="sm"/>
                    </a:lnT>
                    <a:solidFill>
                      <a:srgbClr val="CAE7F5"/>
                    </a:solidFill>
                  </a:tcPr>
                </a:tc>
                <a:tc>
                  <a:txBody>
                    <a:bodyPr/>
                    <a:lstStyle/>
                    <a:p>
                      <a:pPr marL="0" marR="0" lvl="0" indent="0" algn="ctr" rtl="0">
                        <a:spcBef>
                          <a:spcPts val="0"/>
                        </a:spcBef>
                        <a:spcAft>
                          <a:spcPts val="0"/>
                        </a:spcAft>
                        <a:buNone/>
                      </a:pPr>
                      <a:r>
                        <a:rPr lang="fr-CA" sz="1400"/>
                        <a:t>0</a:t>
                      </a:r>
                      <a:endParaRPr/>
                    </a:p>
                  </a:txBody>
                  <a:tcPr marL="91450" marR="91450" marT="45725" marB="45725" anchor="ctr">
                    <a:lnT w="28575" cap="flat" cmpd="sng">
                      <a:solidFill>
                        <a:schemeClr val="lt1"/>
                      </a:solidFill>
                      <a:prstDash val="solid"/>
                      <a:round/>
                      <a:headEnd type="none" w="sm" len="sm"/>
                      <a:tailEnd type="none" w="sm" len="sm"/>
                    </a:lnT>
                    <a:solidFill>
                      <a:srgbClr val="CAE7F5"/>
                    </a:solidFill>
                  </a:tcPr>
                </a:tc>
                <a:tc>
                  <a:txBody>
                    <a:bodyPr/>
                    <a:lstStyle/>
                    <a:p>
                      <a:pPr marL="0" marR="0" lvl="0" indent="0" algn="ctr" rtl="0">
                        <a:spcBef>
                          <a:spcPts val="0"/>
                        </a:spcBef>
                        <a:spcAft>
                          <a:spcPts val="0"/>
                        </a:spcAft>
                        <a:buNone/>
                      </a:pPr>
                      <a:r>
                        <a:rPr lang="fr-CA" sz="1400" dirty="0"/>
                        <a:t>94</a:t>
                      </a:r>
                      <a:endParaRPr dirty="0"/>
                    </a:p>
                  </a:txBody>
                  <a:tcPr marL="91450" marR="91450" marT="45725" marB="45725" anchor="ctr">
                    <a:lnT w="28575" cap="flat" cmpd="sng">
                      <a:solidFill>
                        <a:schemeClr val="lt1"/>
                      </a:solidFill>
                      <a:prstDash val="solid"/>
                      <a:round/>
                      <a:headEnd type="none" w="sm" len="sm"/>
                      <a:tailEnd type="none" w="sm" len="sm"/>
                    </a:lnT>
                    <a:solidFill>
                      <a:srgbClr val="CAE7F5"/>
                    </a:solidFill>
                  </a:tcPr>
                </a:tc>
                <a:tc gridSpan="2">
                  <a:txBody>
                    <a:bodyPr/>
                    <a:lstStyle/>
                    <a:p>
                      <a:pPr marL="0" marR="0" lvl="0" indent="0" algn="ctr" rtl="0">
                        <a:spcBef>
                          <a:spcPts val="0"/>
                        </a:spcBef>
                        <a:spcAft>
                          <a:spcPts val="0"/>
                        </a:spcAft>
                        <a:buNone/>
                      </a:pPr>
                      <a:r>
                        <a:rPr lang="fr-CA" sz="1400" dirty="0"/>
                        <a:t>114</a:t>
                      </a:r>
                      <a:endParaRPr dirty="0"/>
                    </a:p>
                  </a:txBody>
                  <a:tcPr marL="91450" marR="91450" marT="45725" marB="45725" anchor="ctr">
                    <a:lnT w="28575" cap="flat" cmpd="sng">
                      <a:solidFill>
                        <a:schemeClr val="lt1"/>
                      </a:solidFill>
                      <a:prstDash val="solid"/>
                      <a:round/>
                      <a:headEnd type="none" w="sm" len="sm"/>
                      <a:tailEnd type="none" w="sm" len="sm"/>
                    </a:lnT>
                    <a:solidFill>
                      <a:srgbClr val="CAE7F5"/>
                    </a:solidFill>
                  </a:tcPr>
                </a:tc>
                <a:tc hMerge="1">
                  <a:txBody>
                    <a:bodyPr/>
                    <a:lstStyle/>
                    <a:p>
                      <a:endParaRPr lang="fr-FR"/>
                    </a:p>
                  </a:txBody>
                  <a:tcPr/>
                </a:tc>
                <a:tc gridSpan="2">
                  <a:txBody>
                    <a:bodyPr/>
                    <a:lstStyle/>
                    <a:p>
                      <a:pPr marL="0" marR="0" lvl="0" indent="0" algn="ctr" rtl="0">
                        <a:spcBef>
                          <a:spcPts val="0"/>
                        </a:spcBef>
                        <a:spcAft>
                          <a:spcPts val="0"/>
                        </a:spcAft>
                        <a:buNone/>
                      </a:pPr>
                      <a:r>
                        <a:rPr lang="fr-CA" sz="1400" dirty="0"/>
                        <a:t>116</a:t>
                      </a:r>
                      <a:endParaRPr dirty="0"/>
                    </a:p>
                  </a:txBody>
                  <a:tcPr marL="91450" marR="91450" marT="45725" marB="45725" anchor="ctr">
                    <a:lnT w="28575" cap="flat" cmpd="sng">
                      <a:solidFill>
                        <a:schemeClr val="lt1"/>
                      </a:solidFill>
                      <a:prstDash val="solid"/>
                      <a:round/>
                      <a:headEnd type="none" w="sm" len="sm"/>
                      <a:tailEnd type="none" w="sm" len="sm"/>
                    </a:lnT>
                    <a:solidFill>
                      <a:srgbClr val="CAE7F5"/>
                    </a:solidFill>
                  </a:tcPr>
                </a:tc>
                <a:tc hMerge="1">
                  <a:txBody>
                    <a:bodyPr/>
                    <a:lstStyle/>
                    <a:p>
                      <a:endParaRPr lang="fr-FR"/>
                    </a:p>
                  </a:txBody>
                  <a:tcPr/>
                </a:tc>
                <a:tc>
                  <a:txBody>
                    <a:bodyPr/>
                    <a:lstStyle/>
                    <a:p>
                      <a:pPr marL="0" marR="0" lvl="0" indent="0" algn="ctr" rtl="0">
                        <a:spcBef>
                          <a:spcPts val="0"/>
                        </a:spcBef>
                        <a:spcAft>
                          <a:spcPts val="0"/>
                        </a:spcAft>
                        <a:buNone/>
                      </a:pPr>
                      <a:r>
                        <a:rPr lang="fr-CA" sz="1400"/>
                        <a:t>-</a:t>
                      </a:r>
                      <a:endParaRPr/>
                    </a:p>
                  </a:txBody>
                  <a:tcPr marL="91450" marR="91450" marT="45725" marB="45725" anchor="ctr">
                    <a:lnT w="28575" cap="flat" cmpd="sng">
                      <a:solidFill>
                        <a:schemeClr val="lt1"/>
                      </a:solidFill>
                      <a:prstDash val="solid"/>
                      <a:round/>
                      <a:headEnd type="none" w="sm" len="sm"/>
                      <a:tailEnd type="none" w="sm" len="sm"/>
                    </a:lnT>
                    <a:solidFill>
                      <a:srgbClr val="CAE7F5"/>
                    </a:solidFill>
                  </a:tcPr>
                </a:tc>
                <a:tc>
                  <a:txBody>
                    <a:bodyPr/>
                    <a:lstStyle/>
                    <a:p>
                      <a:pPr marL="0" marR="0" lvl="0" indent="0" algn="ctr" rtl="0">
                        <a:spcBef>
                          <a:spcPts val="0"/>
                        </a:spcBef>
                        <a:spcAft>
                          <a:spcPts val="0"/>
                        </a:spcAft>
                        <a:buNone/>
                      </a:pPr>
                      <a:r>
                        <a:rPr lang="fr-CA" sz="1400"/>
                        <a:t>140/80</a:t>
                      </a:r>
                      <a:endParaRPr/>
                    </a:p>
                  </a:txBody>
                  <a:tcPr marL="91450" marR="91450" marT="45725" marB="45725" anchor="ctr">
                    <a:lnT w="28575" cap="flat" cmpd="sng">
                      <a:solidFill>
                        <a:schemeClr val="lt1"/>
                      </a:solidFill>
                      <a:prstDash val="solid"/>
                      <a:round/>
                      <a:headEnd type="none" w="sm" len="sm"/>
                      <a:tailEnd type="none" w="sm" len="sm"/>
                    </a:lnT>
                    <a:solidFill>
                      <a:srgbClr val="CAE7F5"/>
                    </a:solidFill>
                  </a:tcPr>
                </a:tc>
                <a:tc>
                  <a:txBody>
                    <a:bodyPr/>
                    <a:lstStyle/>
                    <a:p>
                      <a:pPr marL="0" marR="0" lvl="0" indent="0" algn="ctr" rtl="0">
                        <a:spcBef>
                          <a:spcPts val="0"/>
                        </a:spcBef>
                        <a:spcAft>
                          <a:spcPts val="0"/>
                        </a:spcAft>
                        <a:buNone/>
                      </a:pPr>
                      <a:r>
                        <a:rPr lang="fr-CA" sz="1400"/>
                        <a:t>12/20</a:t>
                      </a:r>
                      <a:endParaRPr/>
                    </a:p>
                  </a:txBody>
                  <a:tcPr marL="91450" marR="91450" marT="45725" marB="45725" anchor="ctr">
                    <a:lnT w="28575" cap="flat" cmpd="sng">
                      <a:solidFill>
                        <a:schemeClr val="lt1"/>
                      </a:solidFill>
                      <a:prstDash val="solid"/>
                      <a:round/>
                      <a:headEnd type="none" w="sm" len="sm"/>
                      <a:tailEnd type="none" w="sm" len="sm"/>
                    </a:lnT>
                    <a:solidFill>
                      <a:srgbClr val="CAE7F5"/>
                    </a:solidFill>
                  </a:tcPr>
                </a:tc>
                <a:tc>
                  <a:txBody>
                    <a:bodyPr/>
                    <a:lstStyle/>
                    <a:p>
                      <a:pPr marL="0" marR="0" lvl="0" indent="0" algn="ctr" rtl="0">
                        <a:spcBef>
                          <a:spcPts val="0"/>
                        </a:spcBef>
                        <a:spcAft>
                          <a:spcPts val="0"/>
                        </a:spcAft>
                        <a:buNone/>
                      </a:pPr>
                      <a:r>
                        <a:rPr lang="fr-CA" sz="1400"/>
                        <a:t>RAS</a:t>
                      </a:r>
                      <a:endParaRPr/>
                    </a:p>
                  </a:txBody>
                  <a:tcPr marL="91450" marR="91450" marT="45725" marB="45725" anchor="ctr">
                    <a:lnT w="28575" cap="flat" cmpd="sng">
                      <a:solidFill>
                        <a:schemeClr val="lt1"/>
                      </a:solidFill>
                      <a:prstDash val="solid"/>
                      <a:round/>
                      <a:headEnd type="none" w="sm" len="sm"/>
                      <a:tailEnd type="none" w="sm" len="sm"/>
                    </a:lnT>
                    <a:solidFill>
                      <a:srgbClr val="CAE7F5"/>
                    </a:solidFill>
                  </a:tcPr>
                </a:tc>
                <a:extLst>
                  <a:ext uri="{0D108BD9-81ED-4DB2-BD59-A6C34878D82A}">
                    <a16:rowId xmlns:a16="http://schemas.microsoft.com/office/drawing/2014/main" val="10002"/>
                  </a:ext>
                </a:extLst>
              </a:tr>
              <a:tr h="279521">
                <a:tc>
                  <a:txBody>
                    <a:bodyPr/>
                    <a:lstStyle/>
                    <a:p>
                      <a:pPr marL="0" marR="0" lvl="0" indent="0" algn="ctr" rtl="0">
                        <a:spcBef>
                          <a:spcPts val="0"/>
                        </a:spcBef>
                        <a:spcAft>
                          <a:spcPts val="0"/>
                        </a:spcAft>
                        <a:buNone/>
                      </a:pPr>
                      <a:r>
                        <a:rPr lang="fr-CA" sz="1400"/>
                        <a:t>2</a:t>
                      </a:r>
                      <a:endParaRPr/>
                    </a:p>
                  </a:txBody>
                  <a:tcPr marL="91450" marR="91450" marT="45725" marB="45725" anchor="ctr">
                    <a:solidFill>
                      <a:srgbClr val="CAE7F5"/>
                    </a:solidFill>
                  </a:tcPr>
                </a:tc>
                <a:tc>
                  <a:txBody>
                    <a:bodyPr/>
                    <a:lstStyle/>
                    <a:p>
                      <a:pPr marL="0" marR="0" lvl="0" indent="0" algn="ctr" rtl="0">
                        <a:spcBef>
                          <a:spcPts val="0"/>
                        </a:spcBef>
                        <a:spcAft>
                          <a:spcPts val="0"/>
                        </a:spcAft>
                        <a:buNone/>
                      </a:pPr>
                      <a:r>
                        <a:rPr lang="fr-CA" sz="1400"/>
                        <a:t>2,7</a:t>
                      </a:r>
                      <a:endParaRPr/>
                    </a:p>
                  </a:txBody>
                  <a:tcPr marL="91450" marR="91450" marT="45725" marB="45725" anchor="ctr">
                    <a:solidFill>
                      <a:srgbClr val="CAE7F5"/>
                    </a:solidFill>
                  </a:tcPr>
                </a:tc>
                <a:tc>
                  <a:txBody>
                    <a:bodyPr/>
                    <a:lstStyle/>
                    <a:p>
                      <a:pPr marL="0" marR="0" lvl="0" indent="0" algn="ctr" rtl="0">
                        <a:spcBef>
                          <a:spcPts val="0"/>
                        </a:spcBef>
                        <a:spcAft>
                          <a:spcPts val="0"/>
                        </a:spcAft>
                        <a:buNone/>
                      </a:pPr>
                      <a:r>
                        <a:rPr lang="fr-CA" sz="1400"/>
                        <a:t>5</a:t>
                      </a:r>
                      <a:endParaRPr/>
                    </a:p>
                  </a:txBody>
                  <a:tcPr marL="91450" marR="91450" marT="45725" marB="45725" anchor="ctr">
                    <a:solidFill>
                      <a:srgbClr val="CAE7F5"/>
                    </a:solidFill>
                  </a:tcPr>
                </a:tc>
                <a:tc>
                  <a:txBody>
                    <a:bodyPr/>
                    <a:lstStyle/>
                    <a:p>
                      <a:pPr marL="0" marR="0" lvl="0" indent="0" algn="ctr" rtl="0">
                        <a:spcBef>
                          <a:spcPts val="0"/>
                        </a:spcBef>
                        <a:spcAft>
                          <a:spcPts val="0"/>
                        </a:spcAft>
                        <a:buNone/>
                      </a:pPr>
                      <a:r>
                        <a:rPr lang="fr-CA" sz="1400"/>
                        <a:t>124</a:t>
                      </a:r>
                      <a:endParaRPr/>
                    </a:p>
                  </a:txBody>
                  <a:tcPr marL="91450" marR="91450" marT="45725" marB="45725" anchor="ctr">
                    <a:solidFill>
                      <a:srgbClr val="CAE7F5"/>
                    </a:solidFill>
                  </a:tcPr>
                </a:tc>
                <a:tc gridSpan="2">
                  <a:txBody>
                    <a:bodyPr/>
                    <a:lstStyle/>
                    <a:p>
                      <a:pPr marL="0" marR="0" lvl="0" indent="0" algn="ctr" rtl="0">
                        <a:spcBef>
                          <a:spcPts val="0"/>
                        </a:spcBef>
                        <a:spcAft>
                          <a:spcPts val="0"/>
                        </a:spcAft>
                        <a:buNone/>
                      </a:pPr>
                      <a:r>
                        <a:rPr lang="fr-CA" sz="1400" dirty="0"/>
                        <a:t>128</a:t>
                      </a:r>
                      <a:endParaRPr dirty="0"/>
                    </a:p>
                  </a:txBody>
                  <a:tcPr marL="91450" marR="91450" marT="45725" marB="45725" anchor="ctr">
                    <a:solidFill>
                      <a:srgbClr val="CAE7F5"/>
                    </a:solidFill>
                  </a:tcPr>
                </a:tc>
                <a:tc hMerge="1">
                  <a:txBody>
                    <a:bodyPr/>
                    <a:lstStyle/>
                    <a:p>
                      <a:endParaRPr lang="fr-FR"/>
                    </a:p>
                  </a:txBody>
                  <a:tcPr/>
                </a:tc>
                <a:tc gridSpan="2">
                  <a:txBody>
                    <a:bodyPr/>
                    <a:lstStyle/>
                    <a:p>
                      <a:pPr marL="0" marR="0" lvl="0" indent="0" algn="ctr" rtl="0">
                        <a:spcBef>
                          <a:spcPts val="0"/>
                        </a:spcBef>
                        <a:spcAft>
                          <a:spcPts val="0"/>
                        </a:spcAft>
                        <a:buNone/>
                      </a:pPr>
                      <a:r>
                        <a:rPr lang="fr-CA" sz="1400" dirty="0"/>
                        <a:t>130</a:t>
                      </a:r>
                      <a:endParaRPr dirty="0"/>
                    </a:p>
                  </a:txBody>
                  <a:tcPr marL="91450" marR="91450" marT="45725" marB="45725" anchor="ctr">
                    <a:solidFill>
                      <a:srgbClr val="CAE7F5"/>
                    </a:solidFill>
                  </a:tcPr>
                </a:tc>
                <a:tc hMerge="1">
                  <a:txBody>
                    <a:bodyPr/>
                    <a:lstStyle/>
                    <a:p>
                      <a:endParaRPr lang="fr-FR"/>
                    </a:p>
                  </a:txBody>
                  <a:tcPr/>
                </a:tc>
                <a:tc>
                  <a:txBody>
                    <a:bodyPr/>
                    <a:lstStyle/>
                    <a:p>
                      <a:pPr marL="0" marR="0" lvl="0" indent="0" algn="ctr" rtl="0">
                        <a:spcBef>
                          <a:spcPts val="0"/>
                        </a:spcBef>
                        <a:spcAft>
                          <a:spcPts val="0"/>
                        </a:spcAft>
                        <a:buNone/>
                      </a:pPr>
                      <a:r>
                        <a:rPr lang="fr-CA" sz="1400"/>
                        <a:t>-</a:t>
                      </a:r>
                      <a:endParaRPr/>
                    </a:p>
                  </a:txBody>
                  <a:tcPr marL="91450" marR="91450" marT="45725" marB="45725" anchor="ctr">
                    <a:solidFill>
                      <a:srgbClr val="CAE7F5"/>
                    </a:solidFill>
                  </a:tcPr>
                </a:tc>
                <a:tc>
                  <a:txBody>
                    <a:bodyPr/>
                    <a:lstStyle/>
                    <a:p>
                      <a:pPr marL="0" marR="0" lvl="0" indent="0" algn="ctr" rtl="0">
                        <a:spcBef>
                          <a:spcPts val="0"/>
                        </a:spcBef>
                        <a:spcAft>
                          <a:spcPts val="0"/>
                        </a:spcAft>
                        <a:buNone/>
                      </a:pPr>
                      <a:r>
                        <a:rPr lang="fr-CA" sz="1400"/>
                        <a:t>152/82</a:t>
                      </a:r>
                      <a:endParaRPr/>
                    </a:p>
                  </a:txBody>
                  <a:tcPr marL="91450" marR="91450" marT="45725" marB="45725" anchor="ctr">
                    <a:solidFill>
                      <a:srgbClr val="CAE7F5"/>
                    </a:solidFill>
                  </a:tcPr>
                </a:tc>
                <a:tc>
                  <a:txBody>
                    <a:bodyPr/>
                    <a:lstStyle/>
                    <a:p>
                      <a:pPr marL="0" marR="0" lvl="0" indent="0" algn="ctr" rtl="0">
                        <a:spcBef>
                          <a:spcPts val="0"/>
                        </a:spcBef>
                        <a:spcAft>
                          <a:spcPts val="0"/>
                        </a:spcAft>
                        <a:buNone/>
                      </a:pPr>
                      <a:r>
                        <a:rPr lang="fr-CA" sz="1400"/>
                        <a:t>14/20</a:t>
                      </a:r>
                      <a:endParaRPr/>
                    </a:p>
                  </a:txBody>
                  <a:tcPr marL="91450" marR="91450" marT="45725" marB="45725" anchor="ctr">
                    <a:solidFill>
                      <a:srgbClr val="CAE7F5"/>
                    </a:solidFill>
                  </a:tcPr>
                </a:tc>
                <a:tc>
                  <a:txBody>
                    <a:bodyPr/>
                    <a:lstStyle/>
                    <a:p>
                      <a:pPr marL="0" marR="0" lvl="0" indent="0" algn="ctr" rtl="0">
                        <a:spcBef>
                          <a:spcPts val="0"/>
                        </a:spcBef>
                        <a:spcAft>
                          <a:spcPts val="0"/>
                        </a:spcAft>
                        <a:buNone/>
                      </a:pPr>
                      <a:r>
                        <a:rPr lang="fr-CA" sz="1400"/>
                        <a:t>RAS</a:t>
                      </a:r>
                      <a:endParaRPr/>
                    </a:p>
                  </a:txBody>
                  <a:tcPr marL="91450" marR="91450" marT="45725" marB="45725" anchor="ctr">
                    <a:solidFill>
                      <a:srgbClr val="CAE7F5"/>
                    </a:solidFill>
                  </a:tcPr>
                </a:tc>
                <a:extLst>
                  <a:ext uri="{0D108BD9-81ED-4DB2-BD59-A6C34878D82A}">
                    <a16:rowId xmlns:a16="http://schemas.microsoft.com/office/drawing/2014/main" val="10003"/>
                  </a:ext>
                </a:extLst>
              </a:tr>
              <a:tr h="279521">
                <a:tc>
                  <a:txBody>
                    <a:bodyPr/>
                    <a:lstStyle/>
                    <a:p>
                      <a:pPr marL="0" marR="0" lvl="0" indent="0" algn="ctr" rtl="0">
                        <a:spcBef>
                          <a:spcPts val="0"/>
                        </a:spcBef>
                        <a:spcAft>
                          <a:spcPts val="0"/>
                        </a:spcAft>
                        <a:buNone/>
                      </a:pPr>
                      <a:r>
                        <a:rPr lang="fr-CA" sz="1400"/>
                        <a:t>3</a:t>
                      </a:r>
                      <a:endParaRPr/>
                    </a:p>
                  </a:txBody>
                  <a:tcPr marL="91450" marR="91450" marT="45725" marB="45725" anchor="ctr">
                    <a:lnB w="28575" cap="flat" cmpd="sng">
                      <a:solidFill>
                        <a:schemeClr val="lt1"/>
                      </a:solidFill>
                      <a:prstDash val="solid"/>
                      <a:round/>
                      <a:headEnd type="none" w="sm" len="sm"/>
                      <a:tailEnd type="none" w="sm" len="sm"/>
                    </a:lnB>
                    <a:solidFill>
                      <a:srgbClr val="CAE7F5"/>
                    </a:solidFill>
                  </a:tcPr>
                </a:tc>
                <a:tc>
                  <a:txBody>
                    <a:bodyPr/>
                    <a:lstStyle/>
                    <a:p>
                      <a:pPr marL="0" marR="0" lvl="0" indent="0" algn="ctr" rtl="0">
                        <a:spcBef>
                          <a:spcPts val="0"/>
                        </a:spcBef>
                        <a:spcAft>
                          <a:spcPts val="0"/>
                        </a:spcAft>
                        <a:buNone/>
                      </a:pPr>
                      <a:r>
                        <a:rPr lang="fr-CA" sz="1400"/>
                        <a:t>2,7</a:t>
                      </a:r>
                      <a:endParaRPr/>
                    </a:p>
                  </a:txBody>
                  <a:tcPr marL="91450" marR="91450" marT="45725" marB="45725" anchor="ctr">
                    <a:lnB w="28575" cap="flat" cmpd="sng">
                      <a:solidFill>
                        <a:schemeClr val="lt1"/>
                      </a:solidFill>
                      <a:prstDash val="solid"/>
                      <a:round/>
                      <a:headEnd type="none" w="sm" len="sm"/>
                      <a:tailEnd type="none" w="sm" len="sm"/>
                    </a:lnB>
                    <a:solidFill>
                      <a:srgbClr val="CAE7F5"/>
                    </a:solidFill>
                  </a:tcPr>
                </a:tc>
                <a:tc>
                  <a:txBody>
                    <a:bodyPr/>
                    <a:lstStyle/>
                    <a:p>
                      <a:pPr marL="0" marR="0" lvl="0" indent="0" algn="ctr" rtl="0">
                        <a:spcBef>
                          <a:spcPts val="0"/>
                        </a:spcBef>
                        <a:spcAft>
                          <a:spcPts val="0"/>
                        </a:spcAft>
                        <a:buNone/>
                      </a:pPr>
                      <a:r>
                        <a:rPr lang="fr-CA" sz="1400"/>
                        <a:t>10</a:t>
                      </a:r>
                      <a:endParaRPr/>
                    </a:p>
                  </a:txBody>
                  <a:tcPr marL="91450" marR="91450" marT="45725" marB="45725" anchor="ctr">
                    <a:lnB w="28575" cap="flat" cmpd="sng">
                      <a:solidFill>
                        <a:schemeClr val="lt1"/>
                      </a:solidFill>
                      <a:prstDash val="solid"/>
                      <a:round/>
                      <a:headEnd type="none" w="sm" len="sm"/>
                      <a:tailEnd type="none" w="sm" len="sm"/>
                    </a:lnB>
                    <a:solidFill>
                      <a:srgbClr val="CAE7F5"/>
                    </a:solidFill>
                  </a:tcPr>
                </a:tc>
                <a:tc>
                  <a:txBody>
                    <a:bodyPr/>
                    <a:lstStyle/>
                    <a:p>
                      <a:pPr marL="0" marR="0" lvl="0" indent="0" algn="ctr" rtl="0">
                        <a:spcBef>
                          <a:spcPts val="0"/>
                        </a:spcBef>
                        <a:spcAft>
                          <a:spcPts val="0"/>
                        </a:spcAft>
                        <a:buNone/>
                      </a:pPr>
                      <a:r>
                        <a:rPr lang="fr-CA" sz="1400" dirty="0"/>
                        <a:t>134</a:t>
                      </a:r>
                      <a:endParaRPr dirty="0"/>
                    </a:p>
                  </a:txBody>
                  <a:tcPr marL="91450" marR="91450" marT="45725" marB="45725" anchor="ctr">
                    <a:lnB w="28575" cap="flat" cmpd="sng">
                      <a:solidFill>
                        <a:schemeClr val="lt1"/>
                      </a:solidFill>
                      <a:prstDash val="solid"/>
                      <a:round/>
                      <a:headEnd type="none" w="sm" len="sm"/>
                      <a:tailEnd type="none" w="sm" len="sm"/>
                    </a:lnB>
                    <a:solidFill>
                      <a:srgbClr val="CAE7F5"/>
                    </a:solidFill>
                  </a:tcPr>
                </a:tc>
                <a:tc gridSpan="2">
                  <a:txBody>
                    <a:bodyPr/>
                    <a:lstStyle/>
                    <a:p>
                      <a:pPr marL="0" marR="0" lvl="0" indent="0" algn="ctr" rtl="0">
                        <a:spcBef>
                          <a:spcPts val="0"/>
                        </a:spcBef>
                        <a:spcAft>
                          <a:spcPts val="0"/>
                        </a:spcAft>
                        <a:buNone/>
                      </a:pPr>
                      <a:r>
                        <a:rPr lang="fr-CA" sz="1400" dirty="0"/>
                        <a:t>136</a:t>
                      </a:r>
                      <a:endParaRPr dirty="0"/>
                    </a:p>
                  </a:txBody>
                  <a:tcPr marL="91450" marR="91450" marT="45725" marB="45725" anchor="ctr">
                    <a:lnB w="28575" cap="flat" cmpd="sng">
                      <a:solidFill>
                        <a:schemeClr val="lt1"/>
                      </a:solidFill>
                      <a:prstDash val="solid"/>
                      <a:round/>
                      <a:headEnd type="none" w="sm" len="sm"/>
                      <a:tailEnd type="none" w="sm" len="sm"/>
                    </a:lnB>
                    <a:solidFill>
                      <a:srgbClr val="CAE7F5"/>
                    </a:solidFill>
                  </a:tcPr>
                </a:tc>
                <a:tc hMerge="1">
                  <a:txBody>
                    <a:bodyPr/>
                    <a:lstStyle/>
                    <a:p>
                      <a:endParaRPr lang="fr-FR"/>
                    </a:p>
                  </a:txBody>
                  <a:tcPr/>
                </a:tc>
                <a:tc gridSpan="2">
                  <a:txBody>
                    <a:bodyPr/>
                    <a:lstStyle/>
                    <a:p>
                      <a:pPr marL="0" marR="0" lvl="0" indent="0" algn="ctr" rtl="0">
                        <a:spcBef>
                          <a:spcPts val="0"/>
                        </a:spcBef>
                        <a:spcAft>
                          <a:spcPts val="0"/>
                        </a:spcAft>
                        <a:buNone/>
                      </a:pPr>
                      <a:r>
                        <a:rPr lang="fr-CA" sz="1400"/>
                        <a:t>140</a:t>
                      </a:r>
                      <a:endParaRPr/>
                    </a:p>
                  </a:txBody>
                  <a:tcPr marL="91450" marR="91450" marT="45725" marB="45725" anchor="ctr">
                    <a:lnB w="28575" cap="flat" cmpd="sng">
                      <a:solidFill>
                        <a:schemeClr val="lt1"/>
                      </a:solidFill>
                      <a:prstDash val="solid"/>
                      <a:round/>
                      <a:headEnd type="none" w="sm" len="sm"/>
                      <a:tailEnd type="none" w="sm" len="sm"/>
                    </a:lnB>
                    <a:solidFill>
                      <a:srgbClr val="CAE7F5"/>
                    </a:solidFill>
                  </a:tcPr>
                </a:tc>
                <a:tc hMerge="1">
                  <a:txBody>
                    <a:bodyPr/>
                    <a:lstStyle/>
                    <a:p>
                      <a:endParaRPr lang="fr-FR"/>
                    </a:p>
                  </a:txBody>
                  <a:tcPr/>
                </a:tc>
                <a:tc>
                  <a:txBody>
                    <a:bodyPr/>
                    <a:lstStyle/>
                    <a:p>
                      <a:pPr marL="0" marR="0" lvl="0" indent="0" algn="ctr" rtl="0">
                        <a:spcBef>
                          <a:spcPts val="0"/>
                        </a:spcBef>
                        <a:spcAft>
                          <a:spcPts val="0"/>
                        </a:spcAft>
                        <a:buNone/>
                      </a:pPr>
                      <a:r>
                        <a:rPr lang="fr-CA" sz="1400"/>
                        <a:t>-</a:t>
                      </a:r>
                      <a:endParaRPr/>
                    </a:p>
                  </a:txBody>
                  <a:tcPr marL="91450" marR="91450" marT="45725" marB="45725" anchor="ctr">
                    <a:lnB w="28575" cap="flat" cmpd="sng">
                      <a:solidFill>
                        <a:schemeClr val="lt1"/>
                      </a:solidFill>
                      <a:prstDash val="solid"/>
                      <a:round/>
                      <a:headEnd type="none" w="sm" len="sm"/>
                      <a:tailEnd type="none" w="sm" len="sm"/>
                    </a:lnB>
                    <a:solidFill>
                      <a:srgbClr val="CAE7F5"/>
                    </a:solidFill>
                  </a:tcPr>
                </a:tc>
                <a:tc>
                  <a:txBody>
                    <a:bodyPr/>
                    <a:lstStyle/>
                    <a:p>
                      <a:pPr marL="0" marR="0" lvl="0" indent="0" algn="ctr" rtl="0">
                        <a:spcBef>
                          <a:spcPts val="0"/>
                        </a:spcBef>
                        <a:spcAft>
                          <a:spcPts val="0"/>
                        </a:spcAft>
                        <a:buNone/>
                      </a:pPr>
                      <a:r>
                        <a:rPr lang="fr-CA" sz="1400" dirty="0"/>
                        <a:t>168/82</a:t>
                      </a:r>
                      <a:endParaRPr dirty="0"/>
                    </a:p>
                  </a:txBody>
                  <a:tcPr marL="91450" marR="91450" marT="45725" marB="45725" anchor="ctr">
                    <a:lnB w="28575" cap="flat" cmpd="sng">
                      <a:solidFill>
                        <a:schemeClr val="lt1"/>
                      </a:solidFill>
                      <a:prstDash val="solid"/>
                      <a:round/>
                      <a:headEnd type="none" w="sm" len="sm"/>
                      <a:tailEnd type="none" w="sm" len="sm"/>
                    </a:lnB>
                    <a:solidFill>
                      <a:srgbClr val="CAE7F5"/>
                    </a:solidFill>
                  </a:tcPr>
                </a:tc>
                <a:tc>
                  <a:txBody>
                    <a:bodyPr/>
                    <a:lstStyle/>
                    <a:p>
                      <a:pPr marL="0" marR="0" lvl="0" indent="0" algn="ctr" rtl="0">
                        <a:spcBef>
                          <a:spcPts val="0"/>
                        </a:spcBef>
                        <a:spcAft>
                          <a:spcPts val="0"/>
                        </a:spcAft>
                        <a:buNone/>
                      </a:pPr>
                      <a:r>
                        <a:rPr lang="fr-CA" sz="1400"/>
                        <a:t>16/20</a:t>
                      </a:r>
                      <a:endParaRPr/>
                    </a:p>
                  </a:txBody>
                  <a:tcPr marL="91450" marR="91450" marT="45725" marB="45725" anchor="ctr">
                    <a:lnB w="28575" cap="flat" cmpd="sng">
                      <a:solidFill>
                        <a:schemeClr val="lt1"/>
                      </a:solidFill>
                      <a:prstDash val="solid"/>
                      <a:round/>
                      <a:headEnd type="none" w="sm" len="sm"/>
                      <a:tailEnd type="none" w="sm" len="sm"/>
                    </a:lnB>
                    <a:solidFill>
                      <a:srgbClr val="CAE7F5"/>
                    </a:solidFill>
                  </a:tcPr>
                </a:tc>
                <a:tc>
                  <a:txBody>
                    <a:bodyPr/>
                    <a:lstStyle/>
                    <a:p>
                      <a:pPr marL="0" marR="0" lvl="0" indent="0" algn="ctr" rtl="0">
                        <a:spcBef>
                          <a:spcPts val="0"/>
                        </a:spcBef>
                        <a:spcAft>
                          <a:spcPts val="0"/>
                        </a:spcAft>
                        <a:buNone/>
                      </a:pPr>
                      <a:r>
                        <a:rPr lang="fr-CA" sz="1400"/>
                        <a:t>RAS</a:t>
                      </a:r>
                      <a:endParaRPr/>
                    </a:p>
                  </a:txBody>
                  <a:tcPr marL="91450" marR="91450" marT="45725" marB="45725" anchor="ctr">
                    <a:lnB w="28575" cap="flat" cmpd="sng">
                      <a:solidFill>
                        <a:schemeClr val="lt1"/>
                      </a:solidFill>
                      <a:prstDash val="solid"/>
                      <a:round/>
                      <a:headEnd type="none" w="sm" len="sm"/>
                      <a:tailEnd type="none" w="sm" len="sm"/>
                    </a:lnB>
                    <a:solidFill>
                      <a:srgbClr val="CAE7F5"/>
                    </a:solidFill>
                  </a:tcPr>
                </a:tc>
                <a:extLst>
                  <a:ext uri="{0D108BD9-81ED-4DB2-BD59-A6C34878D82A}">
                    <a16:rowId xmlns:a16="http://schemas.microsoft.com/office/drawing/2014/main" val="10004"/>
                  </a:ext>
                </a:extLst>
              </a:tr>
              <a:tr h="279521">
                <a:tc rowSpan="2" gridSpan="3">
                  <a:txBody>
                    <a:bodyPr/>
                    <a:lstStyle/>
                    <a:p>
                      <a:pPr marL="0" marR="0" lvl="0" indent="0" algn="ctr" rtl="0">
                        <a:spcBef>
                          <a:spcPts val="0"/>
                        </a:spcBef>
                        <a:spcAft>
                          <a:spcPts val="0"/>
                        </a:spcAft>
                        <a:buNone/>
                      </a:pPr>
                      <a:r>
                        <a:rPr lang="fr-CA" sz="1400" b="1" dirty="0">
                          <a:solidFill>
                            <a:schemeClr val="lt1"/>
                          </a:solidFill>
                        </a:rPr>
                        <a:t>Retour au calme</a:t>
                      </a:r>
                      <a:endParaRPr dirty="0"/>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0D266D"/>
                    </a:solidFill>
                  </a:tcPr>
                </a:tc>
                <a:tc rowSpan="2" hMerge="1">
                  <a:txBody>
                    <a:bodyPr/>
                    <a:lstStyle/>
                    <a:p>
                      <a:endParaRPr lang="fr-FR"/>
                    </a:p>
                  </a:txBody>
                  <a:tcPr/>
                </a:tc>
                <a:tc rowSpan="2" hMerge="1">
                  <a:txBody>
                    <a:bodyPr/>
                    <a:lstStyle/>
                    <a:p>
                      <a:endParaRPr lang="fr-FR"/>
                    </a:p>
                  </a:txBody>
                  <a:tcPr/>
                </a:tc>
                <a:tc gridSpan="6">
                  <a:txBody>
                    <a:bodyPr/>
                    <a:lstStyle/>
                    <a:p>
                      <a:pPr marL="0" marR="0" lvl="0" indent="0" algn="ctr" rtl="0">
                        <a:spcBef>
                          <a:spcPts val="0"/>
                        </a:spcBef>
                        <a:spcAft>
                          <a:spcPts val="0"/>
                        </a:spcAft>
                        <a:buNone/>
                      </a:pPr>
                      <a:r>
                        <a:rPr lang="fr-CA" sz="1400" b="1">
                          <a:solidFill>
                            <a:schemeClr val="lt1"/>
                          </a:solidFill>
                        </a:rPr>
                        <a:t>FC (BPM)</a:t>
                      </a:r>
                      <a:endParaRPr/>
                    </a:p>
                  </a:txBody>
                  <a:tcPr marL="91450" marR="91450" marT="45725" marB="45725" anchor="ctr">
                    <a:lnT w="28575" cap="flat" cmpd="sng">
                      <a:solidFill>
                        <a:schemeClr val="lt1"/>
                      </a:solidFill>
                      <a:prstDash val="solid"/>
                      <a:round/>
                      <a:headEnd type="none" w="sm" len="sm"/>
                      <a:tailEnd type="none" w="sm" len="sm"/>
                    </a:lnT>
                    <a:solidFill>
                      <a:srgbClr val="0D266D"/>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rowSpan="2">
                  <a:txBody>
                    <a:bodyPr/>
                    <a:lstStyle/>
                    <a:p>
                      <a:pPr marL="0" marR="0" lvl="0" indent="0" algn="ctr" rtl="0">
                        <a:spcBef>
                          <a:spcPts val="0"/>
                        </a:spcBef>
                        <a:spcAft>
                          <a:spcPts val="0"/>
                        </a:spcAft>
                        <a:buNone/>
                      </a:pPr>
                      <a:r>
                        <a:rPr lang="fr-CA" sz="1400" b="1">
                          <a:solidFill>
                            <a:schemeClr val="lt1"/>
                          </a:solidFill>
                        </a:rPr>
                        <a:t>TA</a:t>
                      </a:r>
                      <a:endParaRPr/>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0D266D"/>
                    </a:solidFill>
                  </a:tcPr>
                </a:tc>
                <a:tc rowSpan="2">
                  <a:txBody>
                    <a:bodyPr/>
                    <a:lstStyle/>
                    <a:p>
                      <a:pPr marL="0" marR="0" lvl="0" indent="0" algn="ctr" rtl="0">
                        <a:spcBef>
                          <a:spcPts val="0"/>
                        </a:spcBef>
                        <a:spcAft>
                          <a:spcPts val="0"/>
                        </a:spcAft>
                        <a:buNone/>
                      </a:pPr>
                      <a:r>
                        <a:rPr lang="fr-CA" sz="1400" b="1">
                          <a:solidFill>
                            <a:schemeClr val="lt1"/>
                          </a:solidFill>
                        </a:rPr>
                        <a:t>EPE</a:t>
                      </a:r>
                      <a:endParaRPr/>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0D266D"/>
                    </a:solidFill>
                  </a:tcPr>
                </a:tc>
                <a:tc rowSpan="2">
                  <a:txBody>
                    <a:bodyPr/>
                    <a:lstStyle/>
                    <a:p>
                      <a:pPr marL="0" marR="0" lvl="0" indent="0" algn="ctr" rtl="0">
                        <a:spcBef>
                          <a:spcPts val="0"/>
                        </a:spcBef>
                        <a:spcAft>
                          <a:spcPts val="0"/>
                        </a:spcAft>
                        <a:buNone/>
                      </a:pPr>
                      <a:r>
                        <a:rPr lang="fr-CA" sz="1400" b="1">
                          <a:solidFill>
                            <a:schemeClr val="lt1"/>
                          </a:solidFill>
                        </a:rPr>
                        <a:t>Signes</a:t>
                      </a:r>
                      <a:endParaRPr/>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0D266D"/>
                    </a:solidFill>
                  </a:tcPr>
                </a:tc>
                <a:extLst>
                  <a:ext uri="{0D108BD9-81ED-4DB2-BD59-A6C34878D82A}">
                    <a16:rowId xmlns:a16="http://schemas.microsoft.com/office/drawing/2014/main" val="10005"/>
                  </a:ext>
                </a:extLst>
              </a:tr>
              <a:tr h="279521">
                <a:tc gridSpan="3" vMerge="1">
                  <a:txBody>
                    <a:bodyPr/>
                    <a:lstStyle/>
                    <a:p>
                      <a:endParaRPr lang="fr-FR"/>
                    </a:p>
                  </a:txBody>
                  <a:tcPr/>
                </a:tc>
                <a:tc hMerge="1" vMerge="1">
                  <a:txBody>
                    <a:bodyPr/>
                    <a:lstStyle/>
                    <a:p>
                      <a:endParaRPr lang="fr-FR"/>
                    </a:p>
                  </a:txBody>
                  <a:tcPr/>
                </a:tc>
                <a:tc hMerge="1" vMerge="1">
                  <a:txBody>
                    <a:bodyPr/>
                    <a:lstStyle/>
                    <a:p>
                      <a:endParaRPr lang="fr-FR"/>
                    </a:p>
                  </a:txBody>
                  <a:tcPr/>
                </a:tc>
                <a:tc gridSpan="2">
                  <a:txBody>
                    <a:bodyPr/>
                    <a:lstStyle/>
                    <a:p>
                      <a:pPr marL="0" marR="0" lvl="0" indent="0" algn="ctr" rtl="0">
                        <a:spcBef>
                          <a:spcPts val="0"/>
                        </a:spcBef>
                        <a:spcAft>
                          <a:spcPts val="0"/>
                        </a:spcAft>
                        <a:buNone/>
                      </a:pPr>
                      <a:r>
                        <a:rPr lang="fr-CA" sz="1400" b="1">
                          <a:solidFill>
                            <a:schemeClr val="lt1"/>
                          </a:solidFill>
                        </a:rPr>
                        <a:t>1 min</a:t>
                      </a:r>
                      <a:endParaRPr/>
                    </a:p>
                  </a:txBody>
                  <a:tcPr marL="91450" marR="91450" marT="45725" marB="45725" anchor="ctr">
                    <a:lnB w="28575" cap="flat" cmpd="sng">
                      <a:solidFill>
                        <a:schemeClr val="lt1"/>
                      </a:solidFill>
                      <a:prstDash val="solid"/>
                      <a:round/>
                      <a:headEnd type="none" w="sm" len="sm"/>
                      <a:tailEnd type="none" w="sm" len="sm"/>
                    </a:lnB>
                    <a:solidFill>
                      <a:srgbClr val="0D266D"/>
                    </a:solidFill>
                  </a:tcPr>
                </a:tc>
                <a:tc hMerge="1">
                  <a:txBody>
                    <a:bodyPr/>
                    <a:lstStyle/>
                    <a:p>
                      <a:endParaRPr lang="fr-FR"/>
                    </a:p>
                  </a:txBody>
                  <a:tcPr/>
                </a:tc>
                <a:tc gridSpan="2">
                  <a:txBody>
                    <a:bodyPr/>
                    <a:lstStyle/>
                    <a:p>
                      <a:pPr marL="0" marR="0" lvl="0" indent="0" algn="ctr" rtl="0">
                        <a:spcBef>
                          <a:spcPts val="0"/>
                        </a:spcBef>
                        <a:spcAft>
                          <a:spcPts val="0"/>
                        </a:spcAft>
                        <a:buNone/>
                      </a:pPr>
                      <a:r>
                        <a:rPr lang="fr-CA" sz="1400" b="1">
                          <a:solidFill>
                            <a:schemeClr val="lt1"/>
                          </a:solidFill>
                        </a:rPr>
                        <a:t>2 min</a:t>
                      </a:r>
                      <a:endParaRPr sz="1800" b="1"/>
                    </a:p>
                  </a:txBody>
                  <a:tcPr marL="91450" marR="91450" marT="45725" marB="45725" anchor="ctr">
                    <a:lnB w="28575" cap="flat" cmpd="sng">
                      <a:solidFill>
                        <a:schemeClr val="lt1"/>
                      </a:solidFill>
                      <a:prstDash val="solid"/>
                      <a:round/>
                      <a:headEnd type="none" w="sm" len="sm"/>
                      <a:tailEnd type="none" w="sm" len="sm"/>
                    </a:lnB>
                    <a:solidFill>
                      <a:srgbClr val="0D266D"/>
                    </a:solidFill>
                  </a:tcPr>
                </a:tc>
                <a:tc hMerge="1">
                  <a:txBody>
                    <a:bodyPr/>
                    <a:lstStyle/>
                    <a:p>
                      <a:endParaRPr lang="fr-FR"/>
                    </a:p>
                  </a:txBody>
                  <a:tcPr/>
                </a:tc>
                <a:tc gridSpan="2">
                  <a:txBody>
                    <a:bodyPr/>
                    <a:lstStyle/>
                    <a:p>
                      <a:pPr marL="0" marR="0" lvl="0" indent="0" algn="ctr" rtl="0">
                        <a:spcBef>
                          <a:spcPts val="0"/>
                        </a:spcBef>
                        <a:spcAft>
                          <a:spcPts val="0"/>
                        </a:spcAft>
                        <a:buNone/>
                      </a:pPr>
                      <a:r>
                        <a:rPr lang="fr-CA" sz="1400" b="1">
                          <a:solidFill>
                            <a:schemeClr val="lt1"/>
                          </a:solidFill>
                        </a:rPr>
                        <a:t>5 min</a:t>
                      </a:r>
                      <a:endParaRPr sz="1800" b="1"/>
                    </a:p>
                  </a:txBody>
                  <a:tcPr marL="91450" marR="91450" marT="45725" marB="45725" anchor="ctr">
                    <a:lnB w="28575" cap="flat" cmpd="sng">
                      <a:solidFill>
                        <a:schemeClr val="lt1"/>
                      </a:solidFill>
                      <a:prstDash val="solid"/>
                      <a:round/>
                      <a:headEnd type="none" w="sm" len="sm"/>
                      <a:tailEnd type="none" w="sm" len="sm"/>
                    </a:lnB>
                    <a:solidFill>
                      <a:srgbClr val="0D266D"/>
                    </a:solidFill>
                  </a:tcPr>
                </a:tc>
                <a:tc h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extLst>
                  <a:ext uri="{0D108BD9-81ED-4DB2-BD59-A6C34878D82A}">
                    <a16:rowId xmlns:a16="http://schemas.microsoft.com/office/drawing/2014/main" val="10006"/>
                  </a:ext>
                </a:extLst>
              </a:tr>
              <a:tr h="279521">
                <a:tc gridSpan="3">
                  <a:txBody>
                    <a:bodyPr/>
                    <a:lstStyle/>
                    <a:p>
                      <a:pPr marL="0" marR="0" lvl="0" indent="0" algn="ctr" rtl="0">
                        <a:spcBef>
                          <a:spcPts val="0"/>
                        </a:spcBef>
                        <a:spcAft>
                          <a:spcPts val="0"/>
                        </a:spcAft>
                        <a:buNone/>
                      </a:pPr>
                      <a:r>
                        <a:rPr lang="fr-CA" sz="1400"/>
                        <a:t>Actif</a:t>
                      </a:r>
                      <a:endParaRPr/>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CAE7F5"/>
                    </a:solidFill>
                  </a:tcPr>
                </a:tc>
                <a:tc hMerge="1">
                  <a:txBody>
                    <a:bodyPr/>
                    <a:lstStyle/>
                    <a:p>
                      <a:endParaRPr lang="fr-FR"/>
                    </a:p>
                  </a:txBody>
                  <a:tcPr/>
                </a:tc>
                <a:tc hMerge="1">
                  <a:txBody>
                    <a:bodyPr/>
                    <a:lstStyle/>
                    <a:p>
                      <a:endParaRPr lang="fr-FR"/>
                    </a:p>
                  </a:txBody>
                  <a:tcPr/>
                </a:tc>
                <a:tc gridSpan="2">
                  <a:txBody>
                    <a:bodyPr/>
                    <a:lstStyle/>
                    <a:p>
                      <a:pPr marL="0" marR="0" lvl="0" indent="0" algn="ctr" rtl="0">
                        <a:spcBef>
                          <a:spcPts val="0"/>
                        </a:spcBef>
                        <a:spcAft>
                          <a:spcPts val="0"/>
                        </a:spcAft>
                        <a:buNone/>
                      </a:pPr>
                      <a:r>
                        <a:rPr lang="fr-CA" sz="1400"/>
                        <a:t>124</a:t>
                      </a:r>
                      <a:endParaRPr/>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CAE7F5"/>
                    </a:solidFill>
                  </a:tcPr>
                </a:tc>
                <a:tc hMerge="1">
                  <a:txBody>
                    <a:bodyPr/>
                    <a:lstStyle/>
                    <a:p>
                      <a:endParaRPr lang="fr-FR"/>
                    </a:p>
                  </a:txBody>
                  <a:tcPr/>
                </a:tc>
                <a:tc gridSpan="2">
                  <a:txBody>
                    <a:bodyPr/>
                    <a:lstStyle/>
                    <a:p>
                      <a:pPr marL="0" marR="0" lvl="0" indent="0" algn="ctr" rtl="0">
                        <a:spcBef>
                          <a:spcPts val="0"/>
                        </a:spcBef>
                        <a:spcAft>
                          <a:spcPts val="0"/>
                        </a:spcAft>
                        <a:buNone/>
                      </a:pPr>
                      <a:r>
                        <a:rPr lang="fr-CA" sz="1400"/>
                        <a:t>112</a:t>
                      </a:r>
                      <a:endParaRPr sz="1800"/>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CAE7F5"/>
                    </a:solidFill>
                  </a:tcPr>
                </a:tc>
                <a:tc hMerge="1">
                  <a:txBody>
                    <a:bodyPr/>
                    <a:lstStyle/>
                    <a:p>
                      <a:endParaRPr lang="fr-FR"/>
                    </a:p>
                  </a:txBody>
                  <a:tcPr/>
                </a:tc>
                <a:tc gridSpan="2">
                  <a:txBody>
                    <a:bodyPr/>
                    <a:lstStyle/>
                    <a:p>
                      <a:pPr marL="0" marR="0" lvl="0" indent="0" algn="ctr" rtl="0">
                        <a:spcBef>
                          <a:spcPts val="0"/>
                        </a:spcBef>
                        <a:spcAft>
                          <a:spcPts val="0"/>
                        </a:spcAft>
                        <a:buNone/>
                      </a:pPr>
                      <a:r>
                        <a:rPr lang="fr-CA" sz="1400" dirty="0"/>
                        <a:t>106</a:t>
                      </a:r>
                      <a:endParaRPr sz="1800" dirty="0"/>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CAE7F5"/>
                    </a:solidFill>
                  </a:tcPr>
                </a:tc>
                <a:tc hMerge="1">
                  <a:txBody>
                    <a:bodyPr/>
                    <a:lstStyle/>
                    <a:p>
                      <a:endParaRPr lang="fr-FR"/>
                    </a:p>
                  </a:txBody>
                  <a:tcPr/>
                </a:tc>
                <a:tc>
                  <a:txBody>
                    <a:bodyPr/>
                    <a:lstStyle/>
                    <a:p>
                      <a:pPr marL="0" marR="0" lvl="0" indent="0" algn="ctr" rtl="0">
                        <a:spcBef>
                          <a:spcPts val="0"/>
                        </a:spcBef>
                        <a:spcAft>
                          <a:spcPts val="0"/>
                        </a:spcAft>
                        <a:buNone/>
                      </a:pPr>
                      <a:r>
                        <a:rPr lang="fr-CA" sz="1400"/>
                        <a:t>134/80</a:t>
                      </a:r>
                      <a:endParaRPr/>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CAE7F5"/>
                    </a:solidFill>
                  </a:tcPr>
                </a:tc>
                <a:tc>
                  <a:txBody>
                    <a:bodyPr/>
                    <a:lstStyle/>
                    <a:p>
                      <a:pPr marL="0" marR="0" lvl="0" indent="0" algn="ctr" rtl="0">
                        <a:spcBef>
                          <a:spcPts val="0"/>
                        </a:spcBef>
                        <a:spcAft>
                          <a:spcPts val="0"/>
                        </a:spcAft>
                        <a:buNone/>
                      </a:pPr>
                      <a:r>
                        <a:rPr lang="fr-CA" sz="1400"/>
                        <a:t>8/20</a:t>
                      </a:r>
                      <a:endParaRPr/>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CAE7F5"/>
                    </a:solidFill>
                  </a:tcPr>
                </a:tc>
                <a:tc>
                  <a:txBody>
                    <a:bodyPr/>
                    <a:lstStyle/>
                    <a:p>
                      <a:pPr marL="0" marR="0" lvl="0" indent="0" algn="ctr" rtl="0">
                        <a:spcBef>
                          <a:spcPts val="0"/>
                        </a:spcBef>
                        <a:spcAft>
                          <a:spcPts val="0"/>
                        </a:spcAft>
                        <a:buNone/>
                      </a:pPr>
                      <a:r>
                        <a:rPr lang="fr-CA" sz="1400"/>
                        <a:t>RAS</a:t>
                      </a:r>
                      <a:endParaRPr/>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CAE7F5"/>
                    </a:solidFill>
                  </a:tcPr>
                </a:tc>
                <a:extLst>
                  <a:ext uri="{0D108BD9-81ED-4DB2-BD59-A6C34878D82A}">
                    <a16:rowId xmlns:a16="http://schemas.microsoft.com/office/drawing/2014/main" val="10007"/>
                  </a:ext>
                </a:extLst>
              </a:tr>
              <a:tr h="279521">
                <a:tc gridSpan="12">
                  <a:txBody>
                    <a:bodyPr/>
                    <a:lstStyle/>
                    <a:p>
                      <a:pPr marL="0" marR="0" lvl="0" indent="0" algn="ctr" rtl="0">
                        <a:spcBef>
                          <a:spcPts val="0"/>
                        </a:spcBef>
                        <a:spcAft>
                          <a:spcPts val="0"/>
                        </a:spcAft>
                        <a:buNone/>
                      </a:pPr>
                      <a:r>
                        <a:rPr lang="fr-CA" sz="1400" b="1">
                          <a:solidFill>
                            <a:schemeClr val="lt1"/>
                          </a:solidFill>
                        </a:rPr>
                        <a:t>Raison d’arrêt du test</a:t>
                      </a:r>
                      <a:endParaRPr/>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0D266D"/>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8"/>
                  </a:ext>
                </a:extLst>
              </a:tr>
              <a:tr h="279521">
                <a:tc gridSpan="12">
                  <a:txBody>
                    <a:bodyPr/>
                    <a:lstStyle/>
                    <a:p>
                      <a:pPr marL="0" marR="0" lvl="0" indent="0" algn="l" rtl="0">
                        <a:lnSpc>
                          <a:spcPct val="100000"/>
                        </a:lnSpc>
                        <a:spcBef>
                          <a:spcPts val="0"/>
                        </a:spcBef>
                        <a:spcAft>
                          <a:spcPts val="0"/>
                        </a:spcAft>
                        <a:buClr>
                          <a:schemeClr val="dk1"/>
                        </a:buClr>
                        <a:buSzPts val="1400"/>
                        <a:buFont typeface="Arial"/>
                        <a:buNone/>
                      </a:pPr>
                      <a:r>
                        <a:rPr lang="fr-CA" sz="1400">
                          <a:solidFill>
                            <a:schemeClr val="dk1"/>
                          </a:solidFill>
                        </a:rPr>
                        <a:t>Atteinte de la FC cible (85 % de la fréquence la FC</a:t>
                      </a:r>
                      <a:r>
                        <a:rPr lang="fr-CA" sz="1400" baseline="-25000">
                          <a:solidFill>
                            <a:schemeClr val="dk1"/>
                          </a:solidFill>
                        </a:rPr>
                        <a:t>max</a:t>
                      </a:r>
                      <a:r>
                        <a:rPr lang="fr-CA" sz="1400">
                          <a:solidFill>
                            <a:schemeClr val="dk1"/>
                          </a:solidFill>
                        </a:rPr>
                        <a:t> prédite pour l’âge ± 10 BPM)</a:t>
                      </a:r>
                      <a:endParaRPr/>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CAE7F5"/>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9"/>
                  </a:ext>
                </a:extLst>
              </a:tr>
              <a:tr h="279521">
                <a:tc gridSpan="12">
                  <a:txBody>
                    <a:bodyPr/>
                    <a:lstStyle/>
                    <a:p>
                      <a:pPr marL="0" marR="0" lvl="0" indent="0" algn="ctr" rtl="0">
                        <a:spcBef>
                          <a:spcPts val="0"/>
                        </a:spcBef>
                        <a:spcAft>
                          <a:spcPts val="0"/>
                        </a:spcAft>
                        <a:buNone/>
                      </a:pPr>
                      <a:r>
                        <a:rPr lang="fr-CA" sz="1400" b="1">
                          <a:solidFill>
                            <a:schemeClr val="lt1"/>
                          </a:solidFill>
                        </a:rPr>
                        <a:t>Interprétation du test / Notes</a:t>
                      </a:r>
                      <a:endParaRPr/>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0D266D"/>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10"/>
                  </a:ext>
                </a:extLst>
              </a:tr>
              <a:tr h="475180">
                <a:tc gridSpan="12">
                  <a:txBody>
                    <a:bodyPr/>
                    <a:lstStyle/>
                    <a:p>
                      <a:pPr marL="0" marR="0" lvl="0" indent="0" algn="l" rtl="0">
                        <a:spcBef>
                          <a:spcPts val="0"/>
                        </a:spcBef>
                        <a:spcAft>
                          <a:spcPts val="0"/>
                        </a:spcAft>
                        <a:buNone/>
                      </a:pPr>
                      <a:endParaRPr sz="1400" dirty="0"/>
                    </a:p>
                    <a:p>
                      <a:pPr marL="0" marR="0" lvl="0" indent="0" algn="l" rtl="0">
                        <a:spcBef>
                          <a:spcPts val="0"/>
                        </a:spcBef>
                        <a:spcAft>
                          <a:spcPts val="0"/>
                        </a:spcAft>
                        <a:buNone/>
                      </a:pPr>
                      <a:endParaRPr sz="1400" dirty="0"/>
                    </a:p>
                  </a:txBody>
                  <a:tcPr marL="91450" marR="91450" marT="45725" marB="45725" anchor="ctr">
                    <a:lnT w="28575" cap="flat" cmpd="sng">
                      <a:solidFill>
                        <a:schemeClr val="lt1"/>
                      </a:solidFill>
                      <a:prstDash val="solid"/>
                      <a:round/>
                      <a:headEnd type="none" w="sm" len="sm"/>
                      <a:tailEnd type="none" w="sm" len="sm"/>
                    </a:lnT>
                    <a:solidFill>
                      <a:srgbClr val="CAE7F5"/>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11"/>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2"/>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Conditions d’utilisation</a:t>
            </a:r>
            <a:endParaRPr dirty="0"/>
          </a:p>
        </p:txBody>
      </p:sp>
      <p:sp>
        <p:nvSpPr>
          <p:cNvPr id="72" name="Google Shape;72;p2"/>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73" name="Google Shape;73;p2"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74" name="Google Shape;74;p2"/>
          <p:cNvSpPr txBox="1"/>
          <p:nvPr/>
        </p:nvSpPr>
        <p:spPr>
          <a:xfrm>
            <a:off x="2628901" y="4064257"/>
            <a:ext cx="6052474" cy="12978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None/>
            </a:pPr>
            <a:r>
              <a:rPr lang="fr-CA" sz="1800" b="0" i="0" u="none" strike="noStrike" cap="none" dirty="0">
                <a:solidFill>
                  <a:srgbClr val="0D266D"/>
                </a:solidFill>
                <a:latin typeface="Arial"/>
                <a:ea typeface="Arial"/>
                <a:cs typeface="Arial"/>
                <a:sym typeface="Arial"/>
              </a:rPr>
              <a:t>Sauf indication contraire, ce manuel électronique               « </a:t>
            </a:r>
            <a:r>
              <a:rPr lang="fr-CA" sz="1800" b="0" i="1" u="none" strike="noStrike" cap="none" dirty="0">
                <a:solidFill>
                  <a:srgbClr val="0D266D"/>
                </a:solidFill>
                <a:latin typeface="Arial"/>
                <a:ea typeface="Arial"/>
                <a:cs typeface="Arial"/>
                <a:sym typeface="Arial"/>
              </a:rPr>
              <a:t>L’exercice et l’hypertension artérielle – Partie 2 »</a:t>
            </a:r>
            <a:r>
              <a:rPr lang="fr-CA" sz="1800" b="0" i="0" u="none" strike="noStrike" cap="none" dirty="0">
                <a:solidFill>
                  <a:srgbClr val="0D266D"/>
                </a:solidFill>
                <a:latin typeface="Arial"/>
                <a:ea typeface="Arial"/>
                <a:cs typeface="Arial"/>
                <a:sym typeface="Arial"/>
              </a:rPr>
              <a:t>, produit par Patricia Blackburn est sous licence </a:t>
            </a:r>
            <a:r>
              <a:rPr lang="fr-CA" sz="1800" b="0" i="0" u="sng" strike="noStrike" cap="none" dirty="0">
                <a:solidFill>
                  <a:srgbClr val="0D266D"/>
                </a:solidFill>
                <a:latin typeface="Arial"/>
                <a:ea typeface="Arial"/>
                <a:cs typeface="Arial"/>
                <a:sym typeface="Arial"/>
                <a:hlinkClick r:id="rId4">
                  <a:extLst>
                    <a:ext uri="{A12FA001-AC4F-418D-AE19-62706E023703}">
                      <ahyp:hlinkClr xmlns:ahyp="http://schemas.microsoft.com/office/drawing/2018/hyperlinkcolor" val="tx"/>
                    </a:ext>
                  </a:extLst>
                </a:hlinkClick>
              </a:rPr>
              <a:t>CC-BY-NC-SA 4.0</a:t>
            </a:r>
            <a:r>
              <a:rPr lang="fr-CA" sz="1800" b="0" i="0" u="none" strike="noStrike" cap="none" dirty="0">
                <a:solidFill>
                  <a:srgbClr val="0D266D"/>
                </a:solidFill>
                <a:latin typeface="Arial"/>
                <a:ea typeface="Arial"/>
                <a:cs typeface="Arial"/>
                <a:sym typeface="Arial"/>
              </a:rPr>
              <a:t>.</a:t>
            </a:r>
            <a:endParaRPr sz="1800" dirty="0">
              <a:solidFill>
                <a:srgbClr val="0D266D"/>
              </a:solidFill>
              <a:latin typeface="Arial"/>
              <a:ea typeface="Arial"/>
              <a:cs typeface="Arial"/>
              <a:sym typeface="Arial"/>
            </a:endParaRPr>
          </a:p>
        </p:txBody>
      </p:sp>
      <p:pic>
        <p:nvPicPr>
          <p:cNvPr id="75" name="Google Shape;75;p2" descr="Une image contenant Police, symbole, Graphique, capture d’écran&#10;&#10;Description générée automatiquement"/>
          <p:cNvPicPr preferRelativeResize="0"/>
          <p:nvPr/>
        </p:nvPicPr>
        <p:blipFill rotWithShape="1">
          <a:blip r:embed="rId5">
            <a:alphaModFix/>
          </a:blip>
          <a:srcRect/>
          <a:stretch/>
        </p:blipFill>
        <p:spPr>
          <a:xfrm>
            <a:off x="772408" y="4225815"/>
            <a:ext cx="1717376" cy="603765"/>
          </a:xfrm>
          <a:prstGeom prst="rect">
            <a:avLst/>
          </a:prstGeom>
          <a:noFill/>
          <a:ln>
            <a:noFill/>
          </a:ln>
        </p:spPr>
      </p:pic>
      <p:pic>
        <p:nvPicPr>
          <p:cNvPr id="76" name="Google Shape;76;p2" descr="Une image contenant texte, Graphique, Police, graphisme&#10;&#10;Description générée automatiquement"/>
          <p:cNvPicPr preferRelativeResize="0"/>
          <p:nvPr/>
        </p:nvPicPr>
        <p:blipFill rotWithShape="1">
          <a:blip r:embed="rId6">
            <a:alphaModFix/>
          </a:blip>
          <a:srcRect/>
          <a:stretch/>
        </p:blipFill>
        <p:spPr>
          <a:xfrm>
            <a:off x="885005" y="2357522"/>
            <a:ext cx="3890195" cy="1232423"/>
          </a:xfrm>
          <a:prstGeom prst="rect">
            <a:avLst/>
          </a:prstGeom>
          <a:noFill/>
          <a:ln>
            <a:noFill/>
          </a:ln>
        </p:spPr>
      </p:pic>
      <p:pic>
        <p:nvPicPr>
          <p:cNvPr id="77" name="Google Shape;77;p2" descr="Une image contenant Police, Graphique, logo, typographie&#10;&#10;Description générée automatiquement"/>
          <p:cNvPicPr preferRelativeResize="0"/>
          <p:nvPr/>
        </p:nvPicPr>
        <p:blipFill rotWithShape="1">
          <a:blip r:embed="rId7">
            <a:alphaModFix/>
          </a:blip>
          <a:srcRect/>
          <a:stretch/>
        </p:blipFill>
        <p:spPr>
          <a:xfrm>
            <a:off x="5321300" y="2744347"/>
            <a:ext cx="2122405" cy="659816"/>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531" name="Google Shape;531;p53"/>
          <p:cNvSpPr txBox="1">
            <a:spLocks noGrp="1"/>
          </p:cNvSpPr>
          <p:nvPr>
            <p:ph type="body" idx="1"/>
          </p:nvPr>
        </p:nvSpPr>
        <p:spPr>
          <a:xfrm>
            <a:off x="409212" y="1916780"/>
            <a:ext cx="8146500" cy="733475"/>
          </a:xfrm>
          <a:prstGeom prst="rect">
            <a:avLst/>
          </a:prstGeom>
          <a:noFill/>
          <a:ln>
            <a:noFill/>
          </a:ln>
        </p:spPr>
        <p:txBody>
          <a:bodyPr spcFirstLastPara="1" wrap="square" lIns="91425" tIns="91425" rIns="91425" bIns="91425" anchor="t" anchorCtr="0">
            <a:noAutofit/>
          </a:bodyPr>
          <a:lstStyle/>
          <a:p>
            <a:pPr marL="0" lvl="0" indent="0" rtl="0">
              <a:lnSpc>
                <a:spcPct val="90000"/>
              </a:lnSpc>
              <a:spcBef>
                <a:spcPts val="0"/>
              </a:spcBef>
              <a:spcAft>
                <a:spcPts val="0"/>
              </a:spcAft>
              <a:buClr>
                <a:srgbClr val="0D266D"/>
              </a:buClr>
              <a:buSzPts val="1800"/>
              <a:buNone/>
            </a:pPr>
            <a:r>
              <a:rPr lang="fr-CA" sz="2600" dirty="0">
                <a:solidFill>
                  <a:srgbClr val="0D266D"/>
                </a:solidFill>
              </a:rPr>
              <a:t>Pour alléger le scénario, nous avons seulement ciblé l’évaluation de la capacité cardiorespiratoire. </a:t>
            </a:r>
            <a:endParaRPr dirty="0"/>
          </a:p>
          <a:p>
            <a:pPr marL="0" lvl="0" indent="0" rtl="0">
              <a:lnSpc>
                <a:spcPct val="90000"/>
              </a:lnSpc>
              <a:spcBef>
                <a:spcPts val="0"/>
              </a:spcBef>
              <a:spcAft>
                <a:spcPts val="0"/>
              </a:spcAft>
              <a:buClr>
                <a:schemeClr val="dk1"/>
              </a:buClr>
              <a:buSzPts val="1800"/>
              <a:buNone/>
            </a:pPr>
            <a:endParaRPr sz="2600" dirty="0">
              <a:solidFill>
                <a:srgbClr val="0D266D"/>
              </a:solidFill>
            </a:endParaRPr>
          </a:p>
          <a:p>
            <a:pPr marL="0" lvl="0" indent="0" rtl="0">
              <a:lnSpc>
                <a:spcPct val="90000"/>
              </a:lnSpc>
              <a:spcBef>
                <a:spcPts val="0"/>
              </a:spcBef>
              <a:spcAft>
                <a:spcPts val="0"/>
              </a:spcAft>
              <a:buClr>
                <a:srgbClr val="0D266D"/>
              </a:buClr>
              <a:buSzPts val="1800"/>
              <a:buNone/>
            </a:pPr>
            <a:r>
              <a:rPr lang="fr-CA" sz="2600" dirty="0">
                <a:solidFill>
                  <a:srgbClr val="0D266D"/>
                </a:solidFill>
              </a:rPr>
              <a:t>Normalement, une évaluation de la condition physique complète permet d’évaluer d’autres paramètres (force musculaire, endurance musculaire, flexibilité, etc.), et ce, afin d’effectuer une prescription d’exercices complète. </a:t>
            </a:r>
            <a:endParaRPr sz="2600" i="0" u="none" strike="noStrike" dirty="0">
              <a:solidFill>
                <a:srgbClr val="0D266D"/>
              </a:solidFill>
            </a:endParaRPr>
          </a:p>
          <a:p>
            <a:pPr marL="0" lvl="0" indent="0" rtl="0">
              <a:lnSpc>
                <a:spcPct val="90000"/>
              </a:lnSpc>
              <a:spcBef>
                <a:spcPts val="0"/>
              </a:spcBef>
              <a:spcAft>
                <a:spcPts val="0"/>
              </a:spcAft>
              <a:buClr>
                <a:schemeClr val="dk1"/>
              </a:buClr>
              <a:buSzPts val="1800"/>
              <a:buNone/>
            </a:pPr>
            <a:endParaRPr sz="2600" dirty="0">
              <a:solidFill>
                <a:schemeClr val="dk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sp>
        <p:nvSpPr>
          <p:cNvPr id="537" name="Google Shape;537;p54"/>
          <p:cNvSpPr txBox="1">
            <a:spLocks noGrp="1"/>
          </p:cNvSpPr>
          <p:nvPr>
            <p:ph type="body" idx="1"/>
          </p:nvPr>
        </p:nvSpPr>
        <p:spPr>
          <a:xfrm>
            <a:off x="616475" y="1807050"/>
            <a:ext cx="4410600" cy="733500"/>
          </a:xfrm>
          <a:prstGeom prst="rect">
            <a:avLst/>
          </a:prstGeom>
          <a:noFill/>
          <a:ln>
            <a:noFill/>
          </a:ln>
        </p:spPr>
        <p:txBody>
          <a:bodyPr spcFirstLastPara="1" wrap="square" lIns="91425" tIns="91425" rIns="91425" bIns="91425" anchor="t" anchorCtr="0">
            <a:noAutofit/>
          </a:bodyPr>
          <a:lstStyle/>
          <a:p>
            <a:pPr marL="0" lvl="0" indent="0" algn="just" rtl="0">
              <a:lnSpc>
                <a:spcPct val="90000"/>
              </a:lnSpc>
              <a:spcBef>
                <a:spcPts val="0"/>
              </a:spcBef>
              <a:spcAft>
                <a:spcPts val="0"/>
              </a:spcAft>
              <a:buClr>
                <a:srgbClr val="0D266D"/>
              </a:buClr>
              <a:buSzPts val="1800"/>
              <a:buNone/>
            </a:pPr>
            <a:r>
              <a:rPr lang="fr-CA" sz="2600" dirty="0" err="1">
                <a:solidFill>
                  <a:srgbClr val="0D266D"/>
                </a:solidFill>
              </a:rPr>
              <a:t>FC</a:t>
            </a:r>
            <a:r>
              <a:rPr lang="fr-CA" sz="2600" baseline="-25000" dirty="0" err="1">
                <a:solidFill>
                  <a:srgbClr val="0D266D"/>
                </a:solidFill>
              </a:rPr>
              <a:t>max</a:t>
            </a:r>
            <a:r>
              <a:rPr lang="fr-CA" sz="2600" dirty="0">
                <a:solidFill>
                  <a:srgbClr val="0D266D"/>
                </a:solidFill>
              </a:rPr>
              <a:t> = 207 – (0,7 x âge)</a:t>
            </a:r>
            <a:endParaRPr sz="2600" i="0" u="none" strike="noStrike" dirty="0">
              <a:solidFill>
                <a:srgbClr val="0D266D"/>
              </a:solidFill>
            </a:endParaRPr>
          </a:p>
          <a:p>
            <a:pPr marL="0" lvl="0" indent="0" algn="just" rtl="0">
              <a:lnSpc>
                <a:spcPct val="90000"/>
              </a:lnSpc>
              <a:spcBef>
                <a:spcPts val="0"/>
              </a:spcBef>
              <a:spcAft>
                <a:spcPts val="0"/>
              </a:spcAft>
              <a:buClr>
                <a:schemeClr val="dk1"/>
              </a:buClr>
              <a:buSzPts val="1800"/>
              <a:buNone/>
            </a:pPr>
            <a:endParaRPr sz="2600" dirty="0">
              <a:solidFill>
                <a:schemeClr val="dk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42"/>
        <p:cNvGrpSpPr/>
        <p:nvPr/>
      </p:nvGrpSpPr>
      <p:grpSpPr>
        <a:xfrm>
          <a:off x="0" y="0"/>
          <a:ext cx="0" cy="0"/>
          <a:chOff x="0" y="0"/>
          <a:chExt cx="0" cy="0"/>
        </a:xfrm>
      </p:grpSpPr>
      <p:sp>
        <p:nvSpPr>
          <p:cNvPr id="543" name="Google Shape;543;p55"/>
          <p:cNvSpPr txBox="1">
            <a:spLocks noGrp="1"/>
          </p:cNvSpPr>
          <p:nvPr>
            <p:ph type="title"/>
          </p:nvPr>
        </p:nvSpPr>
        <p:spPr>
          <a:xfrm>
            <a:off x="1768775" y="363755"/>
            <a:ext cx="7070425" cy="60957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D60B41"/>
              </a:buClr>
              <a:buSzPct val="100000"/>
              <a:buFont typeface="Play"/>
              <a:buNone/>
            </a:pPr>
            <a:r>
              <a:rPr lang="fr-CA" dirty="0"/>
              <a:t>Évaluation de la réponse hémodynamique à l’effort</a:t>
            </a:r>
            <a:endParaRPr dirty="0"/>
          </a:p>
        </p:txBody>
      </p:sp>
      <p:sp>
        <p:nvSpPr>
          <p:cNvPr id="544" name="Google Shape;544;p55"/>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545" name="Google Shape;545;p55"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546" name="Google Shape;546;p55"/>
          <p:cNvSpPr txBox="1"/>
          <p:nvPr/>
        </p:nvSpPr>
        <p:spPr>
          <a:xfrm>
            <a:off x="514314" y="1515854"/>
            <a:ext cx="8068214" cy="1185237"/>
          </a:xfrm>
          <a:prstGeom prst="rect">
            <a:avLst/>
          </a:prstGeom>
          <a:noFill/>
          <a:ln>
            <a:noFill/>
          </a:ln>
        </p:spPr>
        <p:txBody>
          <a:bodyPr spcFirstLastPara="1" wrap="square" lIns="91425" tIns="91425" rIns="91425" bIns="91425" anchor="t" anchorCtr="0">
            <a:noAutofit/>
          </a:bodyPr>
          <a:lstStyle/>
          <a:p>
            <a:pPr marL="0" marR="0" lvl="0" indent="0" algn="l" rtl="0">
              <a:lnSpc>
                <a:spcPct val="105000"/>
              </a:lnSpc>
              <a:spcBef>
                <a:spcPts val="1000"/>
              </a:spcBef>
              <a:spcAft>
                <a:spcPts val="0"/>
              </a:spcAft>
              <a:buClr>
                <a:srgbClr val="0D266D"/>
              </a:buClr>
              <a:buSzPts val="605"/>
              <a:buFont typeface="Arial"/>
              <a:buNone/>
            </a:pPr>
            <a:r>
              <a:rPr lang="fr-CA" sz="2400" b="1" dirty="0">
                <a:solidFill>
                  <a:srgbClr val="0D266D"/>
                </a:solidFill>
                <a:latin typeface="Arial"/>
                <a:ea typeface="Arial"/>
                <a:cs typeface="Arial"/>
                <a:sym typeface="Arial"/>
              </a:rPr>
              <a:t>Interprétez la réponse hémodynamique à l’effort de monsieur Paquet.</a:t>
            </a:r>
            <a:endParaRPr sz="2400" dirty="0"/>
          </a:p>
        </p:txBody>
      </p:sp>
      <p:graphicFrame>
        <p:nvGraphicFramePr>
          <p:cNvPr id="547" name="Google Shape;547;p55"/>
          <p:cNvGraphicFramePr/>
          <p:nvPr>
            <p:extLst>
              <p:ext uri="{D42A27DB-BD31-4B8C-83A1-F6EECF244321}">
                <p14:modId xmlns:p14="http://schemas.microsoft.com/office/powerpoint/2010/main" val="3362742480"/>
              </p:ext>
            </p:extLst>
          </p:nvPr>
        </p:nvGraphicFramePr>
        <p:xfrm>
          <a:off x="753004" y="2685202"/>
          <a:ext cx="7494578" cy="2225100"/>
        </p:xfrm>
        <a:graphic>
          <a:graphicData uri="http://schemas.openxmlformats.org/drawingml/2006/table">
            <a:tbl>
              <a:tblPr firstRow="1" bandRow="1">
                <a:noFill/>
                <a:tableStyleId>{433BC67D-BADE-4997-BD9A-384BDA182935}</a:tableStyleId>
              </a:tblPr>
              <a:tblGrid>
                <a:gridCol w="5419303">
                  <a:extLst>
                    <a:ext uri="{9D8B030D-6E8A-4147-A177-3AD203B41FA5}">
                      <a16:colId xmlns:a16="http://schemas.microsoft.com/office/drawing/2014/main" val="20000"/>
                    </a:ext>
                  </a:extLst>
                </a:gridCol>
                <a:gridCol w="2075275">
                  <a:extLst>
                    <a:ext uri="{9D8B030D-6E8A-4147-A177-3AD203B41FA5}">
                      <a16:colId xmlns:a16="http://schemas.microsoft.com/office/drawing/2014/main" val="20001"/>
                    </a:ext>
                  </a:extLst>
                </a:gridCol>
              </a:tblGrid>
              <a:tr h="370850">
                <a:tc>
                  <a:txBody>
                    <a:bodyPr/>
                    <a:lstStyle/>
                    <a:p>
                      <a:pPr marL="0" marR="0" lvl="0" indent="0" algn="l" rtl="0">
                        <a:spcBef>
                          <a:spcPts val="0"/>
                        </a:spcBef>
                        <a:spcAft>
                          <a:spcPts val="0"/>
                        </a:spcAft>
                        <a:buNone/>
                      </a:pPr>
                      <a:endParaRPr sz="1800" dirty="0"/>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spcBef>
                          <a:spcPts val="0"/>
                        </a:spcBef>
                        <a:spcAft>
                          <a:spcPts val="0"/>
                        </a:spcAft>
                        <a:buNone/>
                      </a:pPr>
                      <a:endParaRPr sz="1800" dirty="0"/>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370850">
                <a:tc>
                  <a:txBody>
                    <a:bodyPr/>
                    <a:lstStyle/>
                    <a:p>
                      <a:pPr marL="342900" marR="0" lvl="0" indent="-342900" algn="l" rtl="0">
                        <a:spcBef>
                          <a:spcPts val="0"/>
                        </a:spcBef>
                        <a:spcAft>
                          <a:spcPts val="0"/>
                        </a:spcAft>
                        <a:buClr>
                          <a:srgbClr val="0D266D"/>
                        </a:buClr>
                        <a:buSzPts val="1800"/>
                        <a:buFont typeface="Play"/>
                        <a:buAutoNum type="arabicParenR"/>
                      </a:pPr>
                      <a:r>
                        <a:rPr lang="fr-CA" sz="1800" b="1" dirty="0">
                          <a:solidFill>
                            <a:srgbClr val="0D266D"/>
                          </a:solidFill>
                        </a:rPr>
                        <a:t>Fréquence cardiaque durant le test </a:t>
                      </a:r>
                      <a:endParaRPr b="1" dirty="0"/>
                    </a:p>
                  </a:txBody>
                  <a:tcPr marL="91450" marR="91450" marT="45725" marB="45725">
                    <a:lnT w="9525" cap="flat" cmpd="sng">
                      <a:solidFill>
                        <a:srgbClr val="000000">
                          <a:alpha val="0"/>
                        </a:srgbClr>
                      </a:solidFill>
                      <a:prstDash val="solid"/>
                      <a:round/>
                      <a:headEnd type="none" w="sm" len="sm"/>
                      <a:tailEnd type="none" w="sm" len="sm"/>
                    </a:lnT>
                    <a:solidFill>
                      <a:srgbClr val="CAE7F5">
                        <a:alpha val="49803"/>
                      </a:srgbClr>
                    </a:solidFill>
                  </a:tcPr>
                </a:tc>
                <a:tc>
                  <a:txBody>
                    <a:bodyPr/>
                    <a:lstStyle/>
                    <a:p>
                      <a:pPr marL="0" marR="0" lvl="0" indent="0" algn="l" rtl="0">
                        <a:spcBef>
                          <a:spcPts val="0"/>
                        </a:spcBef>
                        <a:spcAft>
                          <a:spcPts val="0"/>
                        </a:spcAft>
                        <a:buNone/>
                      </a:pPr>
                      <a:r>
                        <a:rPr lang="fr-CA" sz="1800" b="1">
                          <a:solidFill>
                            <a:srgbClr val="0D266D"/>
                          </a:solidFill>
                        </a:rPr>
                        <a:t>Normale</a:t>
                      </a:r>
                      <a:endParaRPr sz="1800">
                        <a:solidFill>
                          <a:srgbClr val="0D266D"/>
                        </a:solidFill>
                      </a:endParaRPr>
                    </a:p>
                  </a:txBody>
                  <a:tcPr marL="91450" marR="91450" marT="45725" marB="45725">
                    <a:lnT w="9525" cap="flat" cmpd="sng">
                      <a:solidFill>
                        <a:srgbClr val="000000">
                          <a:alpha val="0"/>
                        </a:srgbClr>
                      </a:solidFill>
                      <a:prstDash val="solid"/>
                      <a:round/>
                      <a:headEnd type="none" w="sm" len="sm"/>
                      <a:tailEnd type="none" w="sm" len="sm"/>
                    </a:lnT>
                    <a:solidFill>
                      <a:srgbClr val="CAE7F5">
                        <a:alpha val="49803"/>
                      </a:srgbClr>
                    </a:solidFill>
                  </a:tcPr>
                </a:tc>
                <a:extLst>
                  <a:ext uri="{0D108BD9-81ED-4DB2-BD59-A6C34878D82A}">
                    <a16:rowId xmlns:a16="http://schemas.microsoft.com/office/drawing/2014/main" val="10001"/>
                  </a:ext>
                </a:extLst>
              </a:tr>
              <a:tr h="370850">
                <a:tc>
                  <a:txBody>
                    <a:bodyPr/>
                    <a:lstStyle/>
                    <a:p>
                      <a:pPr marL="342900" marR="0" lvl="0" indent="-342900" algn="l" rtl="0">
                        <a:spcBef>
                          <a:spcPts val="0"/>
                        </a:spcBef>
                        <a:spcAft>
                          <a:spcPts val="0"/>
                        </a:spcAft>
                        <a:buClr>
                          <a:srgbClr val="0D266D"/>
                        </a:buClr>
                        <a:buSzPts val="1800"/>
                        <a:buFont typeface="Play"/>
                        <a:buAutoNum type="arabicParenR" startAt="2"/>
                      </a:pPr>
                      <a:r>
                        <a:rPr lang="fr-CA" sz="1800" b="1">
                          <a:solidFill>
                            <a:srgbClr val="0D266D"/>
                          </a:solidFill>
                        </a:rPr>
                        <a:t>Tension artérielle systolique durant le test</a:t>
                      </a:r>
                      <a:endParaRPr/>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r>
                        <a:rPr lang="fr-CA" sz="1800" b="1">
                          <a:solidFill>
                            <a:srgbClr val="0D266D"/>
                          </a:solidFill>
                        </a:rPr>
                        <a:t>Normale</a:t>
                      </a:r>
                      <a:endParaRPr sz="1800">
                        <a:solidFill>
                          <a:srgbClr val="0D266D"/>
                        </a:solidFill>
                      </a:endParaRPr>
                    </a:p>
                  </a:txBody>
                  <a:tcPr marL="91450" marR="91450" marT="45725" marB="45725">
                    <a:solidFill>
                      <a:srgbClr val="CAE7F5">
                        <a:alpha val="49803"/>
                      </a:srgbClr>
                    </a:solidFill>
                  </a:tcPr>
                </a:tc>
                <a:extLst>
                  <a:ext uri="{0D108BD9-81ED-4DB2-BD59-A6C34878D82A}">
                    <a16:rowId xmlns:a16="http://schemas.microsoft.com/office/drawing/2014/main" val="10002"/>
                  </a:ext>
                </a:extLst>
              </a:tr>
              <a:tr h="370850">
                <a:tc>
                  <a:txBody>
                    <a:bodyPr/>
                    <a:lstStyle/>
                    <a:p>
                      <a:pPr marL="342900" marR="0" lvl="0" indent="-342900" algn="l" rtl="0">
                        <a:spcBef>
                          <a:spcPts val="0"/>
                        </a:spcBef>
                        <a:spcAft>
                          <a:spcPts val="0"/>
                        </a:spcAft>
                        <a:buClr>
                          <a:srgbClr val="0D266D"/>
                        </a:buClr>
                        <a:buSzPts val="1800"/>
                        <a:buFont typeface="Play"/>
                        <a:buAutoNum type="arabicParenR" startAt="3"/>
                      </a:pPr>
                      <a:r>
                        <a:rPr lang="fr-CA" sz="1800" b="1">
                          <a:solidFill>
                            <a:srgbClr val="0D266D"/>
                          </a:solidFill>
                        </a:rPr>
                        <a:t>Tension artérielle diastolique durant le test</a:t>
                      </a:r>
                      <a:endParaRPr/>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r>
                        <a:rPr lang="fr-CA" sz="1800" b="1">
                          <a:solidFill>
                            <a:srgbClr val="0D266D"/>
                          </a:solidFill>
                        </a:rPr>
                        <a:t>Normale</a:t>
                      </a:r>
                      <a:endParaRPr sz="1800">
                        <a:solidFill>
                          <a:srgbClr val="0D266D"/>
                        </a:solidFill>
                      </a:endParaRPr>
                    </a:p>
                  </a:txBody>
                  <a:tcPr marL="91450" marR="91450" marT="45725" marB="45725">
                    <a:solidFill>
                      <a:srgbClr val="CAE7F5">
                        <a:alpha val="49803"/>
                      </a:srgbClr>
                    </a:solidFill>
                  </a:tcPr>
                </a:tc>
                <a:extLst>
                  <a:ext uri="{0D108BD9-81ED-4DB2-BD59-A6C34878D82A}">
                    <a16:rowId xmlns:a16="http://schemas.microsoft.com/office/drawing/2014/main" val="10003"/>
                  </a:ext>
                </a:extLst>
              </a:tr>
              <a:tr h="370850">
                <a:tc>
                  <a:txBody>
                    <a:bodyPr/>
                    <a:lstStyle/>
                    <a:p>
                      <a:pPr marL="342900" marR="0" lvl="0" indent="-342900" algn="l" rtl="0">
                        <a:spcBef>
                          <a:spcPts val="0"/>
                        </a:spcBef>
                        <a:spcAft>
                          <a:spcPts val="0"/>
                        </a:spcAft>
                        <a:buClr>
                          <a:srgbClr val="0D266D"/>
                        </a:buClr>
                        <a:buSzPts val="1800"/>
                        <a:buFont typeface="Play"/>
                        <a:buAutoNum type="arabicParenR" startAt="4"/>
                      </a:pPr>
                      <a:r>
                        <a:rPr lang="fr-CA" sz="1800" b="1" dirty="0">
                          <a:solidFill>
                            <a:srgbClr val="0D266D"/>
                          </a:solidFill>
                        </a:rPr>
                        <a:t>Fréquence cardiaque 1 minute après le test</a:t>
                      </a:r>
                      <a:endParaRPr dirty="0"/>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r>
                        <a:rPr lang="fr-CA" sz="1800" b="1">
                          <a:solidFill>
                            <a:srgbClr val="0D266D"/>
                          </a:solidFill>
                        </a:rPr>
                        <a:t>Normale</a:t>
                      </a:r>
                      <a:endParaRPr sz="1800">
                        <a:solidFill>
                          <a:srgbClr val="0D266D"/>
                        </a:solidFill>
                      </a:endParaRPr>
                    </a:p>
                  </a:txBody>
                  <a:tcPr marL="91450" marR="91450" marT="45725" marB="45725">
                    <a:solidFill>
                      <a:srgbClr val="CAE7F5">
                        <a:alpha val="49803"/>
                      </a:srgbClr>
                    </a:solidFill>
                  </a:tcPr>
                </a:tc>
                <a:extLst>
                  <a:ext uri="{0D108BD9-81ED-4DB2-BD59-A6C34878D82A}">
                    <a16:rowId xmlns:a16="http://schemas.microsoft.com/office/drawing/2014/main" val="10004"/>
                  </a:ext>
                </a:extLst>
              </a:tr>
              <a:tr h="370850">
                <a:tc>
                  <a:txBody>
                    <a:bodyPr/>
                    <a:lstStyle/>
                    <a:p>
                      <a:pPr marL="342900" marR="0" lvl="0" indent="-342900" algn="l" rtl="0">
                        <a:spcBef>
                          <a:spcPts val="0"/>
                        </a:spcBef>
                        <a:spcAft>
                          <a:spcPts val="0"/>
                        </a:spcAft>
                        <a:buClr>
                          <a:srgbClr val="0D266D"/>
                        </a:buClr>
                        <a:buSzPts val="1800"/>
                        <a:buFont typeface="Play"/>
                        <a:buAutoNum type="arabicParenR" startAt="5"/>
                      </a:pPr>
                      <a:r>
                        <a:rPr lang="fr-CA" sz="1800" b="1">
                          <a:solidFill>
                            <a:srgbClr val="0D266D"/>
                          </a:solidFill>
                        </a:rPr>
                        <a:t>Fréquence cardiaque 2 minutes après le test</a:t>
                      </a:r>
                      <a:endParaRPr/>
                    </a:p>
                  </a:txBody>
                  <a:tcPr marL="91450" marR="91450" marT="45725" marB="45725">
                    <a:solidFill>
                      <a:srgbClr val="CAE7F5">
                        <a:alpha val="49803"/>
                      </a:srgbClr>
                    </a:solidFill>
                  </a:tcPr>
                </a:tc>
                <a:tc>
                  <a:txBody>
                    <a:bodyPr/>
                    <a:lstStyle/>
                    <a:p>
                      <a:pPr marL="0" marR="0" lvl="0" indent="0" algn="l" rtl="0">
                        <a:spcBef>
                          <a:spcPts val="0"/>
                        </a:spcBef>
                        <a:spcAft>
                          <a:spcPts val="0"/>
                        </a:spcAft>
                        <a:buNone/>
                      </a:pPr>
                      <a:r>
                        <a:rPr lang="fr-CA" sz="1800" b="1" dirty="0">
                          <a:solidFill>
                            <a:srgbClr val="0D266D"/>
                          </a:solidFill>
                        </a:rPr>
                        <a:t>Normale</a:t>
                      </a:r>
                      <a:endParaRPr dirty="0"/>
                    </a:p>
                  </a:txBody>
                  <a:tcPr marL="91450" marR="91450" marT="45725" marB="45725">
                    <a:solidFill>
                      <a:srgbClr val="CAE7F5">
                        <a:alpha val="49803"/>
                      </a:srgbClr>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sp>
        <p:nvSpPr>
          <p:cNvPr id="553" name="Google Shape;553;p56"/>
          <p:cNvSpPr txBox="1">
            <a:spLocks noGrp="1"/>
          </p:cNvSpPr>
          <p:nvPr>
            <p:ph type="body" idx="1"/>
          </p:nvPr>
        </p:nvSpPr>
        <p:spPr>
          <a:xfrm>
            <a:off x="359827" y="1536633"/>
            <a:ext cx="8423927" cy="4555200"/>
          </a:xfrm>
          <a:prstGeom prst="rect">
            <a:avLst/>
          </a:prstGeom>
          <a:noFill/>
          <a:ln>
            <a:noFill/>
          </a:ln>
        </p:spPr>
        <p:txBody>
          <a:bodyPr spcFirstLastPara="1" wrap="square" lIns="91425" tIns="91425" rIns="91425" bIns="91425" anchor="t" anchorCtr="0">
            <a:noAutofit/>
          </a:bodyPr>
          <a:lstStyle/>
          <a:p>
            <a:pPr marL="0" lvl="0" indent="0" algn="just" rtl="0">
              <a:lnSpc>
                <a:spcPct val="90000"/>
              </a:lnSpc>
              <a:spcBef>
                <a:spcPts val="0"/>
              </a:spcBef>
              <a:spcAft>
                <a:spcPts val="0"/>
              </a:spcAft>
              <a:buClr>
                <a:srgbClr val="0D266D"/>
              </a:buClr>
              <a:buSzPts val="1800"/>
              <a:buNone/>
            </a:pPr>
            <a:r>
              <a:rPr lang="fr-CA" sz="1600" b="1" dirty="0">
                <a:solidFill>
                  <a:srgbClr val="0D266D"/>
                </a:solidFill>
              </a:rPr>
              <a:t>Fréquence cardiaque durant le test : </a:t>
            </a:r>
            <a:endParaRPr dirty="0"/>
          </a:p>
          <a:p>
            <a:pPr marL="0" lvl="0" indent="0" algn="just" rtl="0">
              <a:lnSpc>
                <a:spcPct val="90000"/>
              </a:lnSpc>
              <a:spcBef>
                <a:spcPts val="0"/>
              </a:spcBef>
              <a:spcAft>
                <a:spcPts val="0"/>
              </a:spcAft>
              <a:buClr>
                <a:srgbClr val="0D266D"/>
              </a:buClr>
              <a:buSzPts val="1800"/>
              <a:buNone/>
            </a:pPr>
            <a:r>
              <a:rPr lang="fr-CA" sz="1600" dirty="0">
                <a:solidFill>
                  <a:srgbClr val="0D266D"/>
                </a:solidFill>
              </a:rPr>
              <a:t>La fréquence cardiaque augmente progressivement avec l’intensité de l’effort. Nous avons aussi été en mesure d’atteindre 85 % de la fréquence maximale prédite pour l’âge.</a:t>
            </a:r>
            <a:endParaRPr dirty="0"/>
          </a:p>
          <a:p>
            <a:pPr marL="0" lvl="0" indent="0" algn="just" rtl="0">
              <a:lnSpc>
                <a:spcPct val="90000"/>
              </a:lnSpc>
              <a:spcBef>
                <a:spcPts val="0"/>
              </a:spcBef>
              <a:spcAft>
                <a:spcPts val="0"/>
              </a:spcAft>
              <a:buClr>
                <a:schemeClr val="dk1"/>
              </a:buClr>
              <a:buSzPts val="1800"/>
              <a:buNone/>
            </a:pPr>
            <a:endParaRPr sz="1600" dirty="0">
              <a:solidFill>
                <a:srgbClr val="0D266D"/>
              </a:solidFill>
            </a:endParaRPr>
          </a:p>
          <a:p>
            <a:pPr marL="0" lvl="0" indent="0" algn="just" rtl="0">
              <a:lnSpc>
                <a:spcPct val="90000"/>
              </a:lnSpc>
              <a:spcBef>
                <a:spcPts val="0"/>
              </a:spcBef>
              <a:spcAft>
                <a:spcPts val="0"/>
              </a:spcAft>
              <a:buClr>
                <a:srgbClr val="0D266D"/>
              </a:buClr>
              <a:buSzPts val="1800"/>
              <a:buNone/>
            </a:pPr>
            <a:r>
              <a:rPr lang="fr-CA" sz="1600" b="1" dirty="0">
                <a:solidFill>
                  <a:srgbClr val="0D266D"/>
                </a:solidFill>
              </a:rPr>
              <a:t>Tension artérielle durant le test :</a:t>
            </a:r>
            <a:endParaRPr dirty="0"/>
          </a:p>
          <a:p>
            <a:pPr marL="0" lvl="0" indent="0" algn="just" rtl="0">
              <a:lnSpc>
                <a:spcPct val="90000"/>
              </a:lnSpc>
              <a:spcBef>
                <a:spcPts val="0"/>
              </a:spcBef>
              <a:spcAft>
                <a:spcPts val="0"/>
              </a:spcAft>
              <a:buClr>
                <a:srgbClr val="0D266D"/>
              </a:buClr>
              <a:buSzPts val="1800"/>
              <a:buNone/>
            </a:pPr>
            <a:r>
              <a:rPr lang="fr-CA" sz="1600" dirty="0">
                <a:solidFill>
                  <a:srgbClr val="0D266D"/>
                </a:solidFill>
              </a:rPr>
              <a:t>La tension artérielle augmente progressivement avec l’intensité de l’effort.</a:t>
            </a:r>
            <a:endParaRPr dirty="0"/>
          </a:p>
          <a:p>
            <a:pPr marL="0" lvl="0" indent="0" algn="just" rtl="0">
              <a:lnSpc>
                <a:spcPct val="90000"/>
              </a:lnSpc>
              <a:spcBef>
                <a:spcPts val="0"/>
              </a:spcBef>
              <a:spcAft>
                <a:spcPts val="0"/>
              </a:spcAft>
              <a:buClr>
                <a:schemeClr val="dk1"/>
              </a:buClr>
              <a:buSzPts val="1800"/>
              <a:buNone/>
            </a:pPr>
            <a:endParaRPr sz="1600" dirty="0">
              <a:solidFill>
                <a:srgbClr val="0D266D"/>
              </a:solidFill>
            </a:endParaRPr>
          </a:p>
          <a:p>
            <a:pPr marL="0" lvl="0" indent="0" algn="just" rtl="0">
              <a:lnSpc>
                <a:spcPct val="90000"/>
              </a:lnSpc>
              <a:spcBef>
                <a:spcPts val="0"/>
              </a:spcBef>
              <a:spcAft>
                <a:spcPts val="0"/>
              </a:spcAft>
              <a:buClr>
                <a:srgbClr val="0D266D"/>
              </a:buClr>
              <a:buSzPts val="1800"/>
              <a:buNone/>
            </a:pPr>
            <a:r>
              <a:rPr lang="fr-CA" sz="1600" dirty="0">
                <a:solidFill>
                  <a:srgbClr val="0D266D"/>
                </a:solidFill>
              </a:rPr>
              <a:t>Une augmentation trop importante de la tension artérielle systolique à l’effort (</a:t>
            </a:r>
            <a:r>
              <a:rPr lang="fr-CA" sz="1600" u="sng" dirty="0">
                <a:solidFill>
                  <a:srgbClr val="0D266D"/>
                </a:solidFill>
              </a:rPr>
              <a:t>&gt;</a:t>
            </a:r>
            <a:r>
              <a:rPr lang="fr-CA" sz="1600" dirty="0">
                <a:solidFill>
                  <a:srgbClr val="0D266D"/>
                </a:solidFill>
              </a:rPr>
              <a:t> 210 mm Hg chez l’homme) serait considérée comme anormale. Une diminution de la tension artérielle systolique en dessous des valeurs de repos ou de plus de 10 mm Hg au cours de l'exercice serait aussi considérée comme anormale. Pendant la phase de récupération, la tension artérielle systolique doit également revenir à sa valeur de référence ou en dessous, et ce, dans les 6 minutes au plus.</a:t>
            </a:r>
            <a:endParaRPr dirty="0"/>
          </a:p>
          <a:p>
            <a:pPr marL="0" lvl="0" indent="0" algn="just" rtl="0">
              <a:lnSpc>
                <a:spcPct val="90000"/>
              </a:lnSpc>
              <a:spcBef>
                <a:spcPts val="0"/>
              </a:spcBef>
              <a:spcAft>
                <a:spcPts val="0"/>
              </a:spcAft>
              <a:buClr>
                <a:schemeClr val="dk1"/>
              </a:buClr>
              <a:buSzPts val="1800"/>
              <a:buNone/>
            </a:pPr>
            <a:endParaRPr sz="1600" dirty="0">
              <a:solidFill>
                <a:srgbClr val="0D266D"/>
              </a:solidFill>
            </a:endParaRPr>
          </a:p>
          <a:p>
            <a:pPr marL="0" lvl="0" indent="0" algn="just" rtl="0">
              <a:lnSpc>
                <a:spcPct val="90000"/>
              </a:lnSpc>
              <a:spcBef>
                <a:spcPts val="0"/>
              </a:spcBef>
              <a:spcAft>
                <a:spcPts val="0"/>
              </a:spcAft>
              <a:buClr>
                <a:srgbClr val="0D266D"/>
              </a:buClr>
              <a:buSzPts val="1800"/>
              <a:buNone/>
            </a:pPr>
            <a:r>
              <a:rPr lang="fr-CA" sz="1600" dirty="0">
                <a:solidFill>
                  <a:srgbClr val="0D266D"/>
                </a:solidFill>
              </a:rPr>
              <a:t>Une tension artérielle diastolique supérieure à 90 mm Hg ou une augmentation de plus de 10 mm Hg par rapport à la valeur de repos au cours de l’exercice est anormale.</a:t>
            </a:r>
            <a:endParaRPr dirty="0"/>
          </a:p>
          <a:p>
            <a:pPr marL="0" lvl="0" indent="0" algn="just" rtl="0">
              <a:lnSpc>
                <a:spcPct val="90000"/>
              </a:lnSpc>
              <a:spcBef>
                <a:spcPts val="0"/>
              </a:spcBef>
              <a:spcAft>
                <a:spcPts val="0"/>
              </a:spcAft>
              <a:buClr>
                <a:schemeClr val="dk1"/>
              </a:buClr>
              <a:buSzPts val="1800"/>
              <a:buNone/>
            </a:pPr>
            <a:endParaRPr sz="1600" dirty="0">
              <a:solidFill>
                <a:srgbClr val="0D266D"/>
              </a:solidFill>
            </a:endParaRPr>
          </a:p>
          <a:p>
            <a:pPr marL="0" lvl="0" indent="0" algn="just" rtl="0">
              <a:lnSpc>
                <a:spcPct val="90000"/>
              </a:lnSpc>
              <a:spcBef>
                <a:spcPts val="0"/>
              </a:spcBef>
              <a:spcAft>
                <a:spcPts val="0"/>
              </a:spcAft>
              <a:buClr>
                <a:srgbClr val="0D266D"/>
              </a:buClr>
              <a:buSzPts val="1800"/>
              <a:buNone/>
            </a:pPr>
            <a:r>
              <a:rPr lang="fr-CA" sz="1600" b="1" dirty="0">
                <a:solidFill>
                  <a:srgbClr val="0D266D"/>
                </a:solidFill>
              </a:rPr>
              <a:t>Fréquence cardiaque 1 et 2 minutes après le test :</a:t>
            </a:r>
            <a:endParaRPr dirty="0"/>
          </a:p>
          <a:p>
            <a:pPr marL="0" lvl="0" indent="0" algn="just" rtl="0">
              <a:lnSpc>
                <a:spcPct val="90000"/>
              </a:lnSpc>
              <a:spcBef>
                <a:spcPts val="0"/>
              </a:spcBef>
              <a:spcAft>
                <a:spcPts val="0"/>
              </a:spcAft>
              <a:buClr>
                <a:srgbClr val="0D266D"/>
              </a:buClr>
              <a:buSzPts val="1800"/>
              <a:buNone/>
            </a:pPr>
            <a:r>
              <a:rPr lang="fr-CA" sz="1600" dirty="0">
                <a:solidFill>
                  <a:srgbClr val="0D266D"/>
                </a:solidFill>
              </a:rPr>
              <a:t>Pendant la phase de récupération, la fréquence cardiaque diminue normalement jusqu’à son retour à la valeur de base après 5 minutes. Une diminution de la fréquence cardiaque de 12 BPM ou moins et de 22 BPM ou moins par rapport à la fréquence cardiaque maximale atteinte pendant le test, après 1 et 2 minutes respectivement, est considérée comme anormale.</a:t>
            </a:r>
            <a:endParaRP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sp>
        <p:nvSpPr>
          <p:cNvPr id="559" name="Google Shape;559;p57"/>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Capacité cardiorespiratoire</a:t>
            </a:r>
            <a:endParaRPr dirty="0"/>
          </a:p>
        </p:txBody>
      </p:sp>
      <p:sp>
        <p:nvSpPr>
          <p:cNvPr id="560" name="Google Shape;560;p57"/>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561" name="Google Shape;561;p57"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562" name="Google Shape;562;p57"/>
          <p:cNvSpPr txBox="1"/>
          <p:nvPr/>
        </p:nvSpPr>
        <p:spPr>
          <a:xfrm>
            <a:off x="4136860" y="1448464"/>
            <a:ext cx="4699000" cy="3560945"/>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1000"/>
              </a:spcBef>
              <a:spcAft>
                <a:spcPts val="0"/>
              </a:spcAft>
              <a:buClr>
                <a:srgbClr val="0D266D"/>
              </a:buClr>
              <a:buSzPts val="2400"/>
              <a:buFont typeface="Arial"/>
              <a:buNone/>
            </a:pPr>
            <a:r>
              <a:rPr lang="fr-CA" sz="2400" b="1" dirty="0">
                <a:solidFill>
                  <a:srgbClr val="0D266D"/>
                </a:solidFill>
                <a:latin typeface="Arial"/>
                <a:ea typeface="Arial"/>
                <a:cs typeface="Arial"/>
                <a:sym typeface="Arial"/>
              </a:rPr>
              <a:t>À partir des données </a:t>
            </a:r>
            <a:br>
              <a:rPr lang="fr-CA" sz="2400" b="1" dirty="0">
                <a:solidFill>
                  <a:srgbClr val="0D266D"/>
                </a:solidFill>
                <a:latin typeface="Arial"/>
                <a:ea typeface="Arial"/>
                <a:cs typeface="Arial"/>
                <a:sym typeface="Arial"/>
              </a:rPr>
            </a:br>
            <a:r>
              <a:rPr lang="fr-CA" sz="2400" b="1" dirty="0">
                <a:solidFill>
                  <a:srgbClr val="0D266D"/>
                </a:solidFill>
                <a:latin typeface="Arial"/>
                <a:ea typeface="Arial"/>
                <a:cs typeface="Arial"/>
                <a:sym typeface="Arial"/>
              </a:rPr>
              <a:t>sous-maximales, vous avez estimé la capacité cardiorespiratoire de monsieur Paquet à 24,4 ml O</a:t>
            </a:r>
            <a:r>
              <a:rPr lang="fr-CA" sz="2400" b="1" baseline="-25000" dirty="0">
                <a:solidFill>
                  <a:srgbClr val="0D266D"/>
                </a:solidFill>
                <a:latin typeface="Arial"/>
                <a:ea typeface="Arial"/>
                <a:cs typeface="Arial"/>
                <a:sym typeface="Arial"/>
              </a:rPr>
              <a:t>2</a:t>
            </a:r>
            <a:r>
              <a:rPr lang="fr-CA" sz="2400" b="1" dirty="0">
                <a:solidFill>
                  <a:srgbClr val="0D266D"/>
                </a:solidFill>
                <a:latin typeface="Arial"/>
                <a:ea typeface="Arial"/>
                <a:cs typeface="Arial"/>
                <a:sym typeface="Arial"/>
              </a:rPr>
              <a:t>/kg/min. </a:t>
            </a:r>
            <a:endParaRPr dirty="0"/>
          </a:p>
          <a:p>
            <a:pPr marL="0" marR="0" lvl="0" indent="0" algn="l" rtl="0">
              <a:lnSpc>
                <a:spcPct val="90000"/>
              </a:lnSpc>
              <a:spcBef>
                <a:spcPts val="1000"/>
              </a:spcBef>
              <a:spcAft>
                <a:spcPts val="0"/>
              </a:spcAft>
              <a:buClr>
                <a:schemeClr val="dk1"/>
              </a:buClr>
              <a:buSzPts val="2400"/>
              <a:buFont typeface="Arial"/>
              <a:buNone/>
            </a:pPr>
            <a:endParaRPr sz="2400" b="1" dirty="0">
              <a:solidFill>
                <a:srgbClr val="0D266D"/>
              </a:solidFill>
              <a:latin typeface="Arial"/>
              <a:ea typeface="Arial"/>
              <a:cs typeface="Arial"/>
              <a:sym typeface="Arial"/>
            </a:endParaRPr>
          </a:p>
          <a:p>
            <a:pPr marL="0" marR="0" lvl="0" indent="0" algn="l" rtl="0">
              <a:lnSpc>
                <a:spcPct val="90000"/>
              </a:lnSpc>
              <a:spcBef>
                <a:spcPts val="1000"/>
              </a:spcBef>
              <a:spcAft>
                <a:spcPts val="0"/>
              </a:spcAft>
              <a:buClr>
                <a:srgbClr val="0D266D"/>
              </a:buClr>
              <a:buSzPts val="2400"/>
              <a:buFont typeface="Arial"/>
              <a:buNone/>
            </a:pPr>
            <a:r>
              <a:rPr lang="fr-CA" sz="2400" b="1" dirty="0">
                <a:solidFill>
                  <a:srgbClr val="0D266D"/>
                </a:solidFill>
                <a:latin typeface="Arial"/>
                <a:ea typeface="Arial"/>
                <a:cs typeface="Arial"/>
                <a:sym typeface="Arial"/>
              </a:rPr>
              <a:t>À combien de </a:t>
            </a:r>
            <a:r>
              <a:rPr lang="fr-CA" sz="2400" b="1" dirty="0" err="1">
                <a:solidFill>
                  <a:srgbClr val="0D266D"/>
                </a:solidFill>
                <a:latin typeface="Arial"/>
                <a:ea typeface="Arial"/>
                <a:cs typeface="Arial"/>
                <a:sym typeface="Arial"/>
              </a:rPr>
              <a:t>METs</a:t>
            </a:r>
            <a:r>
              <a:rPr lang="fr-CA" sz="2400" b="1" dirty="0">
                <a:solidFill>
                  <a:srgbClr val="0D266D"/>
                </a:solidFill>
                <a:latin typeface="Arial"/>
                <a:ea typeface="Arial"/>
                <a:cs typeface="Arial"/>
                <a:sym typeface="Arial"/>
              </a:rPr>
              <a:t> correspond cette valeur? </a:t>
            </a:r>
            <a:br>
              <a:rPr lang="fr-CA" sz="2400" b="1" dirty="0">
                <a:solidFill>
                  <a:srgbClr val="0D266D"/>
                </a:solidFill>
                <a:latin typeface="Arial"/>
                <a:ea typeface="Arial"/>
                <a:cs typeface="Arial"/>
                <a:sym typeface="Arial"/>
              </a:rPr>
            </a:br>
            <a:r>
              <a:rPr lang="fr-CA" sz="2400" b="1" dirty="0">
                <a:solidFill>
                  <a:srgbClr val="0D266D"/>
                </a:solidFill>
                <a:highlight>
                  <a:srgbClr val="CAE7F5"/>
                </a:highlight>
                <a:latin typeface="Arial"/>
                <a:ea typeface="Arial"/>
                <a:cs typeface="Arial"/>
                <a:sym typeface="Arial"/>
              </a:rPr>
              <a:t>7,0 </a:t>
            </a:r>
            <a:r>
              <a:rPr lang="fr-CA" sz="2400" b="1" dirty="0" err="1">
                <a:solidFill>
                  <a:srgbClr val="0D266D"/>
                </a:solidFill>
                <a:highlight>
                  <a:srgbClr val="CAE7F5"/>
                </a:highlight>
                <a:latin typeface="Arial"/>
                <a:ea typeface="Arial"/>
                <a:cs typeface="Arial"/>
                <a:sym typeface="Arial"/>
              </a:rPr>
              <a:t>METs</a:t>
            </a:r>
            <a:endParaRPr sz="2400" b="1" dirty="0">
              <a:solidFill>
                <a:srgbClr val="0D266D"/>
              </a:solidFill>
              <a:highlight>
                <a:srgbClr val="CAE7F5"/>
              </a:highlight>
              <a:latin typeface="Arial"/>
              <a:ea typeface="Arial"/>
              <a:cs typeface="Arial"/>
              <a:sym typeface="Arial"/>
            </a:endParaRPr>
          </a:p>
        </p:txBody>
      </p:sp>
      <p:pic>
        <p:nvPicPr>
          <p:cNvPr id="3" name="Image 2">
            <a:extLst>
              <a:ext uri="{FF2B5EF4-FFF2-40B4-BE49-F238E27FC236}">
                <a16:creationId xmlns:a16="http://schemas.microsoft.com/office/drawing/2014/main" id="{5A543942-9A7C-B198-E19C-F2AA70B70AB2}"/>
              </a:ext>
            </a:extLst>
          </p:cNvPr>
          <p:cNvPicPr>
            <a:picLocks noChangeAspect="1"/>
          </p:cNvPicPr>
          <p:nvPr/>
        </p:nvPicPr>
        <p:blipFill>
          <a:blip r:embed="rId4"/>
          <a:stretch>
            <a:fillRect/>
          </a:stretch>
        </p:blipFill>
        <p:spPr>
          <a:xfrm>
            <a:off x="416428" y="1546364"/>
            <a:ext cx="3556000" cy="4742815"/>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66"/>
        <p:cNvGrpSpPr/>
        <p:nvPr/>
      </p:nvGrpSpPr>
      <p:grpSpPr>
        <a:xfrm>
          <a:off x="0" y="0"/>
          <a:ext cx="0" cy="0"/>
          <a:chOff x="0" y="0"/>
          <a:chExt cx="0" cy="0"/>
        </a:xfrm>
      </p:grpSpPr>
      <p:sp>
        <p:nvSpPr>
          <p:cNvPr id="568" name="Google Shape;568;p58"/>
          <p:cNvSpPr txBox="1">
            <a:spLocks noGrp="1"/>
          </p:cNvSpPr>
          <p:nvPr>
            <p:ph type="body" idx="1"/>
          </p:nvPr>
        </p:nvSpPr>
        <p:spPr>
          <a:xfrm>
            <a:off x="299667" y="1536633"/>
            <a:ext cx="8423927" cy="4555200"/>
          </a:xfrm>
          <a:prstGeom prst="rect">
            <a:avLst/>
          </a:prstGeom>
          <a:noFill/>
          <a:ln>
            <a:noFill/>
          </a:ln>
        </p:spPr>
        <p:txBody>
          <a:bodyPr spcFirstLastPara="1" wrap="square" lIns="91425" tIns="91425" rIns="91425" bIns="91425" anchor="t" anchorCtr="0">
            <a:normAutofit lnSpcReduction="10000"/>
          </a:bodyPr>
          <a:lstStyle/>
          <a:p>
            <a:pPr marL="114300" lvl="0" indent="0" algn="just" rtl="0">
              <a:lnSpc>
                <a:spcPct val="90000"/>
              </a:lnSpc>
              <a:spcBef>
                <a:spcPts val="0"/>
              </a:spcBef>
              <a:spcAft>
                <a:spcPts val="0"/>
              </a:spcAft>
              <a:buClr>
                <a:srgbClr val="0D266D"/>
              </a:buClr>
              <a:buSzPct val="97297"/>
              <a:buNone/>
            </a:pPr>
            <a:r>
              <a:rPr lang="fr-CA" sz="2000" dirty="0">
                <a:solidFill>
                  <a:srgbClr val="0D266D"/>
                </a:solidFill>
              </a:rPr>
              <a:t>La capacité cardiorespiratoire de monsieur Paquet correspond à peu 7,0 </a:t>
            </a:r>
            <a:r>
              <a:rPr lang="fr-CA" sz="2000" dirty="0" err="1">
                <a:solidFill>
                  <a:srgbClr val="0D266D"/>
                </a:solidFill>
              </a:rPr>
              <a:t>METs</a:t>
            </a:r>
            <a:r>
              <a:rPr lang="fr-CA" sz="2000" dirty="0">
                <a:solidFill>
                  <a:srgbClr val="0D266D"/>
                </a:solidFill>
              </a:rPr>
              <a:t> ce qui correspond près à la catégorie « 30</a:t>
            </a:r>
            <a:r>
              <a:rPr lang="fr-CA" sz="2000" baseline="30000" dirty="0">
                <a:solidFill>
                  <a:srgbClr val="0D266D"/>
                </a:solidFill>
              </a:rPr>
              <a:t>e</a:t>
            </a:r>
            <a:r>
              <a:rPr lang="fr-CA" sz="2000" dirty="0">
                <a:solidFill>
                  <a:srgbClr val="0D266D"/>
                </a:solidFill>
              </a:rPr>
              <a:t> percentile, à améliorer » pour les hommes de la tranche d’âge des 60 à 69 ans. Nous obtenons le nombre de </a:t>
            </a:r>
            <a:r>
              <a:rPr lang="fr-CA" sz="2000" dirty="0" err="1">
                <a:solidFill>
                  <a:srgbClr val="0D266D"/>
                </a:solidFill>
              </a:rPr>
              <a:t>METs</a:t>
            </a:r>
            <a:r>
              <a:rPr lang="fr-CA" sz="2000" dirty="0">
                <a:solidFill>
                  <a:srgbClr val="0D266D"/>
                </a:solidFill>
              </a:rPr>
              <a:t> en divisant la capacité cardiorespiratoire par 3,5 ml O</a:t>
            </a:r>
            <a:r>
              <a:rPr lang="fr-CA" sz="2000" baseline="-25000" dirty="0">
                <a:solidFill>
                  <a:srgbClr val="0D266D"/>
                </a:solidFill>
              </a:rPr>
              <a:t>2</a:t>
            </a:r>
            <a:r>
              <a:rPr lang="fr-CA" sz="2000" dirty="0">
                <a:solidFill>
                  <a:srgbClr val="0D266D"/>
                </a:solidFill>
              </a:rPr>
              <a:t>/kg/min. Le nombre de </a:t>
            </a:r>
            <a:r>
              <a:rPr lang="fr-CA" sz="2000" dirty="0" err="1">
                <a:solidFill>
                  <a:srgbClr val="0D266D"/>
                </a:solidFill>
              </a:rPr>
              <a:t>METs</a:t>
            </a:r>
            <a:r>
              <a:rPr lang="fr-CA" sz="2000" dirty="0">
                <a:solidFill>
                  <a:srgbClr val="0D266D"/>
                </a:solidFill>
              </a:rPr>
              <a:t> atteint est aussi inférieur au nombre de </a:t>
            </a:r>
            <a:r>
              <a:rPr lang="fr-CA" sz="2000" dirty="0" err="1">
                <a:solidFill>
                  <a:srgbClr val="0D266D"/>
                </a:solidFill>
              </a:rPr>
              <a:t>METs</a:t>
            </a:r>
            <a:r>
              <a:rPr lang="fr-CA" sz="2000" dirty="0">
                <a:solidFill>
                  <a:srgbClr val="0D266D"/>
                </a:solidFill>
              </a:rPr>
              <a:t> attendus en fonction de l’âge. </a:t>
            </a:r>
            <a:endParaRPr dirty="0"/>
          </a:p>
          <a:p>
            <a:pPr marL="114300" lvl="0" indent="0" algn="just" rtl="0">
              <a:lnSpc>
                <a:spcPct val="90000"/>
              </a:lnSpc>
              <a:spcBef>
                <a:spcPts val="0"/>
              </a:spcBef>
              <a:spcAft>
                <a:spcPts val="0"/>
              </a:spcAft>
              <a:buClr>
                <a:schemeClr val="dk1"/>
              </a:buClr>
              <a:buSzPct val="97297"/>
              <a:buNone/>
            </a:pPr>
            <a:endParaRPr sz="2000" dirty="0">
              <a:solidFill>
                <a:srgbClr val="0D266D"/>
              </a:solidFill>
            </a:endParaRPr>
          </a:p>
          <a:p>
            <a:pPr marL="114300" lvl="0" indent="0" algn="just" rtl="0">
              <a:lnSpc>
                <a:spcPct val="90000"/>
              </a:lnSpc>
              <a:spcBef>
                <a:spcPts val="0"/>
              </a:spcBef>
              <a:spcAft>
                <a:spcPts val="0"/>
              </a:spcAft>
              <a:buClr>
                <a:srgbClr val="0D266D"/>
              </a:buClr>
              <a:buSzPct val="97297"/>
              <a:buNone/>
            </a:pPr>
            <a:r>
              <a:rPr lang="fr-CA" sz="2000" dirty="0">
                <a:solidFill>
                  <a:srgbClr val="0D266D"/>
                </a:solidFill>
              </a:rPr>
              <a:t>Le fait d’avoir une bonne capacité cardiorespiratoire réduit le risque de développer plusieurs problèmes de santé, dont l’hypertension artérielle. En effet, les personnes qui ont une bonne capacité cardiorespiratoire présentent des tensions artérielles systolique et diastolique plus basses, comparativement aux individus qui présentent une moins bonne capacité cardiorespiratoire. </a:t>
            </a:r>
            <a:endParaRPr dirty="0"/>
          </a:p>
          <a:p>
            <a:pPr marL="114300" lvl="0" indent="0" algn="just" rtl="0">
              <a:lnSpc>
                <a:spcPct val="90000"/>
              </a:lnSpc>
              <a:spcBef>
                <a:spcPts val="0"/>
              </a:spcBef>
              <a:spcAft>
                <a:spcPts val="0"/>
              </a:spcAft>
              <a:buClr>
                <a:schemeClr val="dk1"/>
              </a:buClr>
              <a:buSzPct val="97297"/>
              <a:buNone/>
            </a:pPr>
            <a:endParaRPr sz="2000" b="0" i="0" dirty="0">
              <a:solidFill>
                <a:srgbClr val="0D266D"/>
              </a:solidFill>
            </a:endParaRPr>
          </a:p>
          <a:p>
            <a:pPr marL="114300" lvl="0" indent="0" algn="just" rtl="0">
              <a:lnSpc>
                <a:spcPct val="90000"/>
              </a:lnSpc>
              <a:spcBef>
                <a:spcPts val="0"/>
              </a:spcBef>
              <a:spcAft>
                <a:spcPts val="0"/>
              </a:spcAft>
              <a:buClr>
                <a:srgbClr val="0D266D"/>
              </a:buClr>
              <a:buSzPct val="97297"/>
              <a:buNone/>
            </a:pPr>
            <a:r>
              <a:rPr lang="fr-CA" sz="2000" dirty="0">
                <a:solidFill>
                  <a:srgbClr val="0D266D"/>
                </a:solidFill>
              </a:rPr>
              <a:t>Il a d’ailleurs été avancé que </a:t>
            </a:r>
            <a:r>
              <a:rPr lang="fr-CA" sz="2000" b="0" i="0" dirty="0">
                <a:solidFill>
                  <a:srgbClr val="0D266D"/>
                </a:solidFill>
              </a:rPr>
              <a:t>la capacité cardiorespiratoire est un prédicteur de morbidité, de mortalité et de qualité de vie.</a:t>
            </a:r>
            <a:endParaRPr sz="2000" b="1" dirty="0">
              <a:solidFill>
                <a:srgbClr val="0D266D"/>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73"/>
        <p:cNvGrpSpPr/>
        <p:nvPr/>
      </p:nvGrpSpPr>
      <p:grpSpPr>
        <a:xfrm>
          <a:off x="0" y="0"/>
          <a:ext cx="0" cy="0"/>
          <a:chOff x="0" y="0"/>
          <a:chExt cx="0" cy="0"/>
        </a:xfrm>
      </p:grpSpPr>
      <p:sp>
        <p:nvSpPr>
          <p:cNvPr id="575" name="Google Shape;575;p59"/>
          <p:cNvSpPr txBox="1"/>
          <p:nvPr/>
        </p:nvSpPr>
        <p:spPr>
          <a:xfrm>
            <a:off x="4508740" y="517525"/>
            <a:ext cx="4159010" cy="5440451"/>
          </a:xfrm>
          <a:prstGeom prst="rect">
            <a:avLst/>
          </a:prstGeom>
          <a:noFill/>
          <a:ln>
            <a:noFill/>
          </a:ln>
        </p:spPr>
        <p:txBody>
          <a:bodyPr spcFirstLastPara="1" wrap="square" lIns="91425" tIns="45700" rIns="91425" bIns="45700" anchor="ctr" anchorCtr="0">
            <a:normAutofit/>
          </a:bodyPr>
          <a:lstStyle/>
          <a:p>
            <a:pPr marL="0" marR="0" lvl="0" indent="0" algn="r" rtl="0">
              <a:lnSpc>
                <a:spcPct val="90000"/>
              </a:lnSpc>
              <a:spcBef>
                <a:spcPts val="0"/>
              </a:spcBef>
              <a:spcAft>
                <a:spcPts val="0"/>
              </a:spcAft>
              <a:buClr>
                <a:srgbClr val="D60B41"/>
              </a:buClr>
              <a:buSzPts val="4400"/>
              <a:buFont typeface="Play"/>
              <a:buNone/>
            </a:pPr>
            <a:r>
              <a:rPr lang="fr-CA" sz="4400" dirty="0">
                <a:solidFill>
                  <a:srgbClr val="D60B41"/>
                </a:solidFill>
                <a:latin typeface="Aptos" panose="020B0004020202020204" pitchFamily="34" charset="0"/>
                <a:ea typeface="Play"/>
                <a:cs typeface="Play"/>
                <a:sym typeface="Play"/>
              </a:rPr>
              <a:t>Prescription de l’exercice</a:t>
            </a:r>
            <a:endParaRPr dirty="0">
              <a:latin typeface="Aptos" panose="020B0004020202020204"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80"/>
        <p:cNvGrpSpPr/>
        <p:nvPr/>
      </p:nvGrpSpPr>
      <p:grpSpPr>
        <a:xfrm>
          <a:off x="0" y="0"/>
          <a:ext cx="0" cy="0"/>
          <a:chOff x="0" y="0"/>
          <a:chExt cx="0" cy="0"/>
        </a:xfrm>
      </p:grpSpPr>
      <p:sp>
        <p:nvSpPr>
          <p:cNvPr id="581" name="Google Shape;581;p60"/>
          <p:cNvSpPr/>
          <p:nvPr/>
        </p:nvSpPr>
        <p:spPr>
          <a:xfrm>
            <a:off x="5810250" y="5308185"/>
            <a:ext cx="2895600" cy="1024421"/>
          </a:xfrm>
          <a:prstGeom prst="round2DiagRect">
            <a:avLst>
              <a:gd name="adj1" fmla="val 16667"/>
              <a:gd name="adj2" fmla="val 0"/>
            </a:avLst>
          </a:prstGeom>
          <a:solidFill>
            <a:srgbClr val="CAE7F5"/>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82" name="Google Shape;582;p60"/>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Prescription de l’exercice cardiovasculaire</a:t>
            </a:r>
            <a:endParaRPr dirty="0"/>
          </a:p>
        </p:txBody>
      </p:sp>
      <p:sp>
        <p:nvSpPr>
          <p:cNvPr id="583" name="Google Shape;583;p60"/>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584" name="Google Shape;584;p60"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585" name="Google Shape;585;p60"/>
          <p:cNvSpPr txBox="1"/>
          <p:nvPr/>
        </p:nvSpPr>
        <p:spPr>
          <a:xfrm>
            <a:off x="341894" y="1411278"/>
            <a:ext cx="8520600" cy="4059543"/>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1000"/>
              </a:spcBef>
              <a:spcAft>
                <a:spcPts val="0"/>
              </a:spcAft>
              <a:buClr>
                <a:srgbClr val="0D266D"/>
              </a:buClr>
              <a:buSzPts val="2400"/>
              <a:buFont typeface="Arial"/>
              <a:buNone/>
            </a:pPr>
            <a:r>
              <a:rPr lang="fr-CA" sz="2400" b="1" dirty="0">
                <a:solidFill>
                  <a:srgbClr val="0D266D"/>
                </a:solidFill>
                <a:latin typeface="Arial"/>
                <a:ea typeface="Arial"/>
                <a:cs typeface="Arial"/>
                <a:sym typeface="Arial"/>
              </a:rPr>
              <a:t>En vous basant sur les données dont vous disposez ainsi que sur les recommandations de l’American </a:t>
            </a:r>
            <a:r>
              <a:rPr lang="fr-CA" sz="2400" b="1" dirty="0" err="1">
                <a:solidFill>
                  <a:srgbClr val="0D266D"/>
                </a:solidFill>
                <a:latin typeface="Arial"/>
                <a:ea typeface="Arial"/>
                <a:cs typeface="Arial"/>
                <a:sym typeface="Arial"/>
              </a:rPr>
              <a:t>College</a:t>
            </a:r>
            <a:r>
              <a:rPr lang="fr-CA" sz="2400" b="1" dirty="0">
                <a:solidFill>
                  <a:srgbClr val="0D266D"/>
                </a:solidFill>
                <a:latin typeface="Arial"/>
                <a:ea typeface="Arial"/>
                <a:cs typeface="Arial"/>
                <a:sym typeface="Arial"/>
              </a:rPr>
              <a:t> of Sports </a:t>
            </a:r>
            <a:r>
              <a:rPr lang="fr-CA" sz="2400" b="1" dirty="0" err="1">
                <a:solidFill>
                  <a:srgbClr val="0D266D"/>
                </a:solidFill>
                <a:latin typeface="Arial"/>
                <a:ea typeface="Arial"/>
                <a:cs typeface="Arial"/>
                <a:sym typeface="Arial"/>
              </a:rPr>
              <a:t>Medicine</a:t>
            </a:r>
            <a:r>
              <a:rPr lang="fr-CA" sz="2400" b="1" dirty="0">
                <a:solidFill>
                  <a:srgbClr val="0D266D"/>
                </a:solidFill>
                <a:latin typeface="Arial"/>
                <a:ea typeface="Arial"/>
                <a:cs typeface="Arial"/>
                <a:sym typeface="Arial"/>
              </a:rPr>
              <a:t> (2022), quelle serait votre prescription de l’exercice cardiovasculaire (aérobie) pour monsieur Paquet</a:t>
            </a:r>
            <a:r>
              <a:rPr lang="fr-CA" sz="2400" b="1" dirty="0">
                <a:solidFill>
                  <a:srgbClr val="0D266D"/>
                </a:solidFill>
              </a:rPr>
              <a:t>?</a:t>
            </a:r>
            <a:r>
              <a:rPr lang="fr-CA" sz="2400" b="1" dirty="0">
                <a:solidFill>
                  <a:srgbClr val="0D266D"/>
                </a:solidFill>
                <a:latin typeface="Arial"/>
                <a:ea typeface="Arial"/>
                <a:cs typeface="Arial"/>
                <a:sym typeface="Arial"/>
              </a:rPr>
              <a:t> </a:t>
            </a:r>
            <a:endParaRPr sz="2400" b="1" dirty="0">
              <a:solidFill>
                <a:srgbClr val="0D266D"/>
              </a:solidFill>
              <a:latin typeface="Arial"/>
              <a:ea typeface="Arial"/>
              <a:cs typeface="Arial"/>
              <a:sym typeface="Arial"/>
            </a:endParaRPr>
          </a:p>
          <a:p>
            <a:pPr marL="0" marR="0" lvl="0" indent="0" algn="l" rtl="0">
              <a:lnSpc>
                <a:spcPct val="90000"/>
              </a:lnSpc>
              <a:spcBef>
                <a:spcPts val="1000"/>
              </a:spcBef>
              <a:spcAft>
                <a:spcPts val="0"/>
              </a:spcAft>
              <a:buClr>
                <a:srgbClr val="0D266D"/>
              </a:buClr>
              <a:buSzPts val="2400"/>
              <a:buFont typeface="Arial"/>
              <a:buNone/>
            </a:pPr>
            <a:r>
              <a:rPr lang="fr-CA" sz="2400" b="1" dirty="0">
                <a:solidFill>
                  <a:srgbClr val="0D266D"/>
                </a:solidFill>
                <a:latin typeface="Arial"/>
                <a:ea typeface="Arial"/>
                <a:cs typeface="Arial"/>
                <a:sym typeface="Arial"/>
              </a:rPr>
              <a:t>Sélectionnez les réponses appropriées.</a:t>
            </a:r>
            <a:endParaRPr dirty="0"/>
          </a:p>
          <a:p>
            <a:pPr marL="0" marR="0" lvl="0" indent="0" algn="l" rtl="0">
              <a:lnSpc>
                <a:spcPct val="90000"/>
              </a:lnSpc>
              <a:spcBef>
                <a:spcPts val="1000"/>
              </a:spcBef>
              <a:spcAft>
                <a:spcPts val="0"/>
              </a:spcAft>
              <a:buClr>
                <a:srgbClr val="0D266D"/>
              </a:buClr>
              <a:buSzPts val="1800"/>
              <a:buFont typeface="Arial"/>
              <a:buNone/>
            </a:pPr>
            <a:r>
              <a:rPr lang="fr-CA" sz="1800" dirty="0">
                <a:solidFill>
                  <a:srgbClr val="0D266D"/>
                </a:solidFill>
                <a:latin typeface="Arial"/>
                <a:ea typeface="Arial"/>
                <a:cs typeface="Arial"/>
                <a:sym typeface="Arial"/>
              </a:rPr>
              <a:t>La prescription de l’exercice cardiovasculaire (aérobie) de monsieur Paquet inclura une activité de type </a:t>
            </a:r>
            <a:r>
              <a:rPr lang="fr-CA" sz="1800" dirty="0">
                <a:solidFill>
                  <a:srgbClr val="0D266D"/>
                </a:solidFill>
                <a:highlight>
                  <a:srgbClr val="CAE7F5"/>
                </a:highlight>
                <a:latin typeface="Arial"/>
                <a:ea typeface="Arial"/>
                <a:cs typeface="Arial"/>
                <a:sym typeface="Arial"/>
              </a:rPr>
              <a:t>marche,</a:t>
            </a:r>
            <a:r>
              <a:rPr lang="fr-CA" sz="1800" dirty="0">
                <a:solidFill>
                  <a:srgbClr val="0D266D"/>
                </a:solidFill>
                <a:latin typeface="Arial"/>
                <a:ea typeface="Arial"/>
                <a:cs typeface="Arial"/>
                <a:sym typeface="Arial"/>
              </a:rPr>
              <a:t> pratiquée à une fréquence de </a:t>
            </a:r>
            <a:r>
              <a:rPr lang="fr-CA" sz="1800" dirty="0">
                <a:solidFill>
                  <a:srgbClr val="0D266D"/>
                </a:solidFill>
                <a:highlight>
                  <a:srgbClr val="CAE7F5"/>
                </a:highlight>
                <a:latin typeface="Arial"/>
                <a:ea typeface="Arial"/>
                <a:cs typeface="Arial"/>
                <a:sym typeface="Arial"/>
              </a:rPr>
              <a:t>5 à 7 fois </a:t>
            </a:r>
            <a:r>
              <a:rPr lang="fr-CA" sz="1800" dirty="0">
                <a:solidFill>
                  <a:srgbClr val="0D266D"/>
                </a:solidFill>
                <a:latin typeface="Arial"/>
                <a:ea typeface="Arial"/>
                <a:cs typeface="Arial"/>
                <a:sym typeface="Arial"/>
              </a:rPr>
              <a:t>par semaine, à une intensité de </a:t>
            </a:r>
            <a:r>
              <a:rPr lang="fr-CA" sz="1800" dirty="0">
                <a:solidFill>
                  <a:srgbClr val="0D266D"/>
                </a:solidFill>
                <a:highlight>
                  <a:srgbClr val="CAE7F5"/>
                </a:highlight>
                <a:latin typeface="Arial"/>
                <a:ea typeface="Arial"/>
                <a:cs typeface="Arial"/>
                <a:sym typeface="Arial"/>
              </a:rPr>
              <a:t>40 à 59 % de la fréquence cardiaque de réserve </a:t>
            </a:r>
            <a:r>
              <a:rPr lang="fr-CA" sz="1800" dirty="0">
                <a:solidFill>
                  <a:srgbClr val="0D266D"/>
                </a:solidFill>
                <a:latin typeface="Arial"/>
                <a:ea typeface="Arial"/>
                <a:cs typeface="Arial"/>
                <a:sym typeface="Arial"/>
              </a:rPr>
              <a:t>pendant au moins </a:t>
            </a:r>
            <a:r>
              <a:rPr lang="fr-CA" sz="1800" dirty="0">
                <a:solidFill>
                  <a:srgbClr val="0D266D"/>
                </a:solidFill>
                <a:highlight>
                  <a:srgbClr val="CAE7F5"/>
                </a:highlight>
                <a:latin typeface="Arial"/>
                <a:ea typeface="Arial"/>
                <a:cs typeface="Arial"/>
                <a:sym typeface="Arial"/>
              </a:rPr>
              <a:t>30 minutes</a:t>
            </a:r>
            <a:r>
              <a:rPr lang="fr-CA" sz="1800" dirty="0">
                <a:solidFill>
                  <a:srgbClr val="0D266D"/>
                </a:solidFill>
                <a:latin typeface="Arial"/>
                <a:ea typeface="Arial"/>
                <a:cs typeface="Arial"/>
                <a:sym typeface="Arial"/>
              </a:rPr>
              <a:t>. Selon les calculs, les fréquences cardiaques devraient se situer </a:t>
            </a:r>
            <a:r>
              <a:rPr lang="fr-CA" sz="1800" dirty="0">
                <a:solidFill>
                  <a:srgbClr val="0D266D"/>
                </a:solidFill>
                <a:highlight>
                  <a:srgbClr val="CAE7F5"/>
                </a:highlight>
                <a:latin typeface="Arial"/>
                <a:ea typeface="Arial"/>
                <a:cs typeface="Arial"/>
                <a:sym typeface="Arial"/>
              </a:rPr>
              <a:t>entre 112 et 129 BPM,</a:t>
            </a:r>
            <a:r>
              <a:rPr lang="fr-CA" sz="1800" dirty="0">
                <a:solidFill>
                  <a:srgbClr val="0D266D"/>
                </a:solidFill>
                <a:latin typeface="Arial"/>
                <a:ea typeface="Arial"/>
                <a:cs typeface="Arial"/>
                <a:sym typeface="Arial"/>
              </a:rPr>
              <a:t> et la perception subjective de l’effort devrait être de </a:t>
            </a:r>
            <a:r>
              <a:rPr lang="fr-CA" sz="1800" dirty="0">
                <a:solidFill>
                  <a:srgbClr val="0D266D"/>
                </a:solidFill>
                <a:highlight>
                  <a:srgbClr val="CAE7F5"/>
                </a:highlight>
                <a:latin typeface="Arial"/>
                <a:ea typeface="Arial"/>
                <a:cs typeface="Arial"/>
                <a:sym typeface="Arial"/>
              </a:rPr>
              <a:t>12-13/20</a:t>
            </a:r>
            <a:r>
              <a:rPr lang="fr-CA" sz="1800" dirty="0">
                <a:solidFill>
                  <a:srgbClr val="0D266D"/>
                </a:solidFill>
                <a:latin typeface="Arial"/>
                <a:ea typeface="Arial"/>
                <a:cs typeface="Arial"/>
                <a:sym typeface="Arial"/>
              </a:rPr>
              <a:t>. </a:t>
            </a:r>
            <a:endParaRPr dirty="0"/>
          </a:p>
        </p:txBody>
      </p:sp>
      <p:sp>
        <p:nvSpPr>
          <p:cNvPr id="586" name="Google Shape;586;p60"/>
          <p:cNvSpPr txBox="1"/>
          <p:nvPr/>
        </p:nvSpPr>
        <p:spPr>
          <a:xfrm>
            <a:off x="5925806" y="5282208"/>
            <a:ext cx="2780044" cy="733475"/>
          </a:xfrm>
          <a:prstGeom prst="rect">
            <a:avLst/>
          </a:prstGeom>
          <a:noFill/>
          <a:ln>
            <a:noFill/>
          </a:ln>
        </p:spPr>
        <p:txBody>
          <a:bodyPr spcFirstLastPara="1" wrap="square" lIns="91425" tIns="91425" rIns="91425" bIns="91425" anchor="t" anchorCtr="0">
            <a:noAutofit/>
          </a:bodyPr>
          <a:lstStyle/>
          <a:p>
            <a:pPr marL="0" marR="0" lvl="0" indent="0" algn="just" rtl="0">
              <a:lnSpc>
                <a:spcPct val="90000"/>
              </a:lnSpc>
              <a:spcBef>
                <a:spcPts val="1000"/>
              </a:spcBef>
              <a:spcAft>
                <a:spcPts val="0"/>
              </a:spcAft>
              <a:buClr>
                <a:srgbClr val="0D266D"/>
              </a:buClr>
              <a:buSzPts val="1800"/>
              <a:buFont typeface="Arial"/>
              <a:buNone/>
            </a:pPr>
            <a:r>
              <a:rPr lang="fr-CA" sz="1800">
                <a:solidFill>
                  <a:srgbClr val="0D266D"/>
                </a:solidFill>
                <a:latin typeface="Arial"/>
                <a:ea typeface="Arial"/>
                <a:cs typeface="Arial"/>
                <a:sym typeface="Arial"/>
              </a:rPr>
              <a:t>FC</a:t>
            </a:r>
            <a:r>
              <a:rPr lang="fr-CA" sz="1800" baseline="-25000">
                <a:solidFill>
                  <a:srgbClr val="0D266D"/>
                </a:solidFill>
                <a:latin typeface="Arial"/>
                <a:ea typeface="Arial"/>
                <a:cs typeface="Arial"/>
                <a:sym typeface="Arial"/>
              </a:rPr>
              <a:t>repos</a:t>
            </a:r>
            <a:r>
              <a:rPr lang="fr-CA" sz="1800">
                <a:solidFill>
                  <a:srgbClr val="0D266D"/>
                </a:solidFill>
                <a:latin typeface="Arial"/>
                <a:ea typeface="Arial"/>
                <a:cs typeface="Arial"/>
                <a:sym typeface="Arial"/>
              </a:rPr>
              <a:t> = 76 BPM</a:t>
            </a:r>
            <a:endParaRPr/>
          </a:p>
          <a:p>
            <a:pPr marL="0" marR="0" lvl="0" indent="0" algn="just" rtl="0">
              <a:lnSpc>
                <a:spcPct val="90000"/>
              </a:lnSpc>
              <a:spcBef>
                <a:spcPts val="1000"/>
              </a:spcBef>
              <a:spcAft>
                <a:spcPts val="0"/>
              </a:spcAft>
              <a:buClr>
                <a:srgbClr val="0D266D"/>
              </a:buClr>
              <a:buSzPts val="1800"/>
              <a:buFont typeface="Arial"/>
              <a:buNone/>
            </a:pPr>
            <a:r>
              <a:rPr lang="fr-CA" sz="1800">
                <a:solidFill>
                  <a:srgbClr val="0D266D"/>
                </a:solidFill>
                <a:latin typeface="Arial"/>
                <a:ea typeface="Arial"/>
                <a:cs typeface="Arial"/>
                <a:sym typeface="Arial"/>
              </a:rPr>
              <a:t>FC</a:t>
            </a:r>
            <a:r>
              <a:rPr lang="fr-CA" sz="1800" baseline="-25000">
                <a:solidFill>
                  <a:srgbClr val="0D266D"/>
                </a:solidFill>
                <a:latin typeface="Arial"/>
                <a:ea typeface="Arial"/>
                <a:cs typeface="Arial"/>
                <a:sym typeface="Arial"/>
              </a:rPr>
              <a:t>max</a:t>
            </a:r>
            <a:r>
              <a:rPr lang="fr-CA" sz="1800">
                <a:solidFill>
                  <a:srgbClr val="0D266D"/>
                </a:solidFill>
                <a:latin typeface="Arial"/>
                <a:ea typeface="Arial"/>
                <a:cs typeface="Arial"/>
                <a:sym typeface="Arial"/>
              </a:rPr>
              <a:t> = 207 – (0,7 x âge)</a:t>
            </a:r>
            <a:endParaRPr/>
          </a:p>
          <a:p>
            <a:pPr marL="0" marR="0" lvl="0" indent="0" algn="just" rtl="0">
              <a:lnSpc>
                <a:spcPct val="90000"/>
              </a:lnSpc>
              <a:spcBef>
                <a:spcPts val="100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sp>
        <p:nvSpPr>
          <p:cNvPr id="592" name="Google Shape;592;p61"/>
          <p:cNvSpPr txBox="1">
            <a:spLocks noGrp="1"/>
          </p:cNvSpPr>
          <p:nvPr>
            <p:ph type="body" idx="1"/>
          </p:nvPr>
        </p:nvSpPr>
        <p:spPr>
          <a:xfrm>
            <a:off x="359827" y="1500537"/>
            <a:ext cx="8423927" cy="4555200"/>
          </a:xfrm>
          <a:prstGeom prst="rect">
            <a:avLst/>
          </a:prstGeom>
          <a:noFill/>
          <a:ln>
            <a:noFill/>
          </a:ln>
        </p:spPr>
        <p:txBody>
          <a:bodyPr spcFirstLastPara="1" wrap="square" lIns="91425" tIns="91425" rIns="91425" bIns="91425" anchor="t" anchorCtr="0">
            <a:noAutofit/>
          </a:bodyPr>
          <a:lstStyle/>
          <a:p>
            <a:pPr marL="0" lvl="0" indent="0" algn="just" rtl="0">
              <a:lnSpc>
                <a:spcPct val="90000"/>
              </a:lnSpc>
              <a:spcBef>
                <a:spcPts val="0"/>
              </a:spcBef>
              <a:spcAft>
                <a:spcPts val="0"/>
              </a:spcAft>
              <a:buClr>
                <a:srgbClr val="0D266D"/>
              </a:buClr>
              <a:buSzPts val="1800"/>
              <a:buNone/>
            </a:pPr>
            <a:r>
              <a:rPr lang="fr-CA" sz="1500" dirty="0">
                <a:solidFill>
                  <a:srgbClr val="0D266D"/>
                </a:solidFill>
              </a:rPr>
              <a:t>Les recommandations de l’American </a:t>
            </a:r>
            <a:r>
              <a:rPr lang="fr-CA" sz="1500" dirty="0" err="1">
                <a:solidFill>
                  <a:srgbClr val="0D266D"/>
                </a:solidFill>
              </a:rPr>
              <a:t>College</a:t>
            </a:r>
            <a:r>
              <a:rPr lang="fr-CA" sz="1500" dirty="0">
                <a:solidFill>
                  <a:srgbClr val="0D266D"/>
                </a:solidFill>
              </a:rPr>
              <a:t> of Sports </a:t>
            </a:r>
            <a:r>
              <a:rPr lang="fr-CA" sz="1500" dirty="0" err="1">
                <a:solidFill>
                  <a:srgbClr val="0D266D"/>
                </a:solidFill>
              </a:rPr>
              <a:t>Medicine</a:t>
            </a:r>
            <a:r>
              <a:rPr lang="fr-CA" sz="1500" dirty="0">
                <a:solidFill>
                  <a:srgbClr val="0D266D"/>
                </a:solidFill>
              </a:rPr>
              <a:t> en matière de prescription de l’exercice cardiovasculaire (aérobie) pour une personne qui présente une hypertension artérielle sont :</a:t>
            </a:r>
            <a:endParaRPr sz="1500" dirty="0"/>
          </a:p>
          <a:p>
            <a:pPr marL="0" lvl="0" indent="0" algn="just" rtl="0">
              <a:lnSpc>
                <a:spcPct val="90000"/>
              </a:lnSpc>
              <a:spcBef>
                <a:spcPts val="0"/>
              </a:spcBef>
              <a:spcAft>
                <a:spcPts val="0"/>
              </a:spcAft>
              <a:buClr>
                <a:schemeClr val="dk1"/>
              </a:buClr>
              <a:buSzPts val="1800"/>
              <a:buNone/>
            </a:pPr>
            <a:endParaRPr sz="1500" dirty="0">
              <a:solidFill>
                <a:srgbClr val="0D266D"/>
              </a:solidFill>
            </a:endParaRPr>
          </a:p>
          <a:p>
            <a:pPr marL="0" lvl="0" indent="0" algn="just" rtl="0">
              <a:lnSpc>
                <a:spcPct val="90000"/>
              </a:lnSpc>
              <a:spcBef>
                <a:spcPts val="0"/>
              </a:spcBef>
              <a:spcAft>
                <a:spcPts val="0"/>
              </a:spcAft>
              <a:buClr>
                <a:srgbClr val="0D266D"/>
              </a:buClr>
              <a:buSzPts val="1800"/>
              <a:buNone/>
            </a:pPr>
            <a:r>
              <a:rPr lang="fr-CA" sz="1500" b="1" dirty="0">
                <a:solidFill>
                  <a:srgbClr val="0D266D"/>
                </a:solidFill>
              </a:rPr>
              <a:t>Fréquence :</a:t>
            </a:r>
            <a:r>
              <a:rPr lang="fr-CA" sz="1500" dirty="0">
                <a:solidFill>
                  <a:srgbClr val="0D266D"/>
                </a:solidFill>
              </a:rPr>
              <a:t>	 </a:t>
            </a:r>
            <a:r>
              <a:rPr lang="fr-CA" sz="1500" u="sng" dirty="0">
                <a:solidFill>
                  <a:srgbClr val="0D266D"/>
                </a:solidFill>
              </a:rPr>
              <a:t>&gt;</a:t>
            </a:r>
            <a:r>
              <a:rPr lang="fr-CA" sz="1500" dirty="0">
                <a:solidFill>
                  <a:srgbClr val="0D266D"/>
                </a:solidFill>
              </a:rPr>
              <a:t> 5-7 fois par semaine</a:t>
            </a:r>
            <a:endParaRPr sz="1500" dirty="0"/>
          </a:p>
          <a:p>
            <a:pPr marL="0" lvl="0" indent="0" algn="just" rtl="0">
              <a:lnSpc>
                <a:spcPct val="90000"/>
              </a:lnSpc>
              <a:spcBef>
                <a:spcPts val="0"/>
              </a:spcBef>
              <a:spcAft>
                <a:spcPts val="0"/>
              </a:spcAft>
              <a:buClr>
                <a:schemeClr val="dk1"/>
              </a:buClr>
              <a:buSzPts val="1800"/>
              <a:buNone/>
            </a:pPr>
            <a:endParaRPr sz="1500" dirty="0">
              <a:solidFill>
                <a:srgbClr val="0D266D"/>
              </a:solidFill>
            </a:endParaRPr>
          </a:p>
          <a:p>
            <a:pPr marL="0" lvl="0" indent="0" algn="just" rtl="0">
              <a:lnSpc>
                <a:spcPct val="90000"/>
              </a:lnSpc>
              <a:spcBef>
                <a:spcPts val="0"/>
              </a:spcBef>
              <a:spcAft>
                <a:spcPts val="0"/>
              </a:spcAft>
              <a:buClr>
                <a:srgbClr val="0D266D"/>
              </a:buClr>
              <a:buSzPts val="1800"/>
              <a:buNone/>
            </a:pPr>
            <a:r>
              <a:rPr lang="fr-CA" sz="1500" b="1" dirty="0">
                <a:solidFill>
                  <a:srgbClr val="0D266D"/>
                </a:solidFill>
              </a:rPr>
              <a:t>Intensité :	</a:t>
            </a:r>
            <a:r>
              <a:rPr lang="fr-CA" sz="1500" dirty="0">
                <a:solidFill>
                  <a:srgbClr val="0D266D"/>
                </a:solidFill>
              </a:rPr>
              <a:t>	Modérée, soit 40-59 % de la FC de réserve (12-13/20)</a:t>
            </a:r>
            <a:endParaRPr sz="1500" dirty="0"/>
          </a:p>
          <a:p>
            <a:pPr marL="0" lvl="0" indent="0" algn="just" rtl="0">
              <a:lnSpc>
                <a:spcPct val="90000"/>
              </a:lnSpc>
              <a:spcBef>
                <a:spcPts val="0"/>
              </a:spcBef>
              <a:spcAft>
                <a:spcPts val="0"/>
              </a:spcAft>
              <a:buClr>
                <a:schemeClr val="dk1"/>
              </a:buClr>
              <a:buSzPts val="1800"/>
              <a:buNone/>
            </a:pPr>
            <a:endParaRPr sz="1500" dirty="0">
              <a:solidFill>
                <a:srgbClr val="0D266D"/>
              </a:solidFill>
            </a:endParaRPr>
          </a:p>
          <a:p>
            <a:pPr marL="0" lvl="0" indent="0" algn="just" rtl="0">
              <a:lnSpc>
                <a:spcPct val="90000"/>
              </a:lnSpc>
              <a:spcBef>
                <a:spcPts val="0"/>
              </a:spcBef>
              <a:spcAft>
                <a:spcPts val="0"/>
              </a:spcAft>
              <a:buClr>
                <a:srgbClr val="0D266D"/>
              </a:buClr>
              <a:buSzPts val="1800"/>
              <a:buNone/>
            </a:pPr>
            <a:r>
              <a:rPr lang="fr-CA" sz="1500" b="1" dirty="0">
                <a:solidFill>
                  <a:srgbClr val="0D266D"/>
                </a:solidFill>
              </a:rPr>
              <a:t>Durée : 	</a:t>
            </a:r>
            <a:r>
              <a:rPr lang="fr-CA" sz="1500" dirty="0">
                <a:solidFill>
                  <a:srgbClr val="0D266D"/>
                </a:solidFill>
              </a:rPr>
              <a:t>	</a:t>
            </a:r>
            <a:r>
              <a:rPr lang="fr-CA" sz="1500" u="sng" dirty="0">
                <a:solidFill>
                  <a:srgbClr val="0D266D"/>
                </a:solidFill>
              </a:rPr>
              <a:t>&gt;</a:t>
            </a:r>
            <a:r>
              <a:rPr lang="fr-CA" sz="1500" dirty="0">
                <a:solidFill>
                  <a:srgbClr val="0D266D"/>
                </a:solidFill>
              </a:rPr>
              <a:t> 30 minutes</a:t>
            </a:r>
            <a:endParaRPr sz="1500" dirty="0"/>
          </a:p>
          <a:p>
            <a:pPr marL="0" lvl="0" indent="0" algn="just" rtl="0">
              <a:lnSpc>
                <a:spcPct val="90000"/>
              </a:lnSpc>
              <a:spcBef>
                <a:spcPts val="0"/>
              </a:spcBef>
              <a:spcAft>
                <a:spcPts val="0"/>
              </a:spcAft>
              <a:buClr>
                <a:schemeClr val="dk1"/>
              </a:buClr>
              <a:buSzPts val="1800"/>
              <a:buNone/>
            </a:pPr>
            <a:endParaRPr sz="1500" dirty="0">
              <a:solidFill>
                <a:srgbClr val="0D266D"/>
              </a:solidFill>
            </a:endParaRPr>
          </a:p>
          <a:p>
            <a:pPr marL="0" lvl="0" indent="0" algn="just" rtl="0">
              <a:lnSpc>
                <a:spcPct val="90000"/>
              </a:lnSpc>
              <a:spcBef>
                <a:spcPts val="0"/>
              </a:spcBef>
              <a:spcAft>
                <a:spcPts val="0"/>
              </a:spcAft>
              <a:buClr>
                <a:srgbClr val="0D266D"/>
              </a:buClr>
              <a:buSzPts val="1800"/>
              <a:buNone/>
            </a:pPr>
            <a:r>
              <a:rPr lang="fr-CA" sz="1500" b="1" dirty="0">
                <a:solidFill>
                  <a:srgbClr val="0D266D"/>
                </a:solidFill>
              </a:rPr>
              <a:t>Type : </a:t>
            </a:r>
            <a:r>
              <a:rPr lang="fr-CA" sz="1500" dirty="0">
                <a:solidFill>
                  <a:srgbClr val="0D266D"/>
                </a:solidFill>
              </a:rPr>
              <a:t>		Exercices qui sollicitent les grands groupes musculaires</a:t>
            </a:r>
            <a:endParaRPr sz="1500" dirty="0"/>
          </a:p>
          <a:p>
            <a:pPr marL="0" lvl="0" indent="0" algn="just" rtl="0">
              <a:lnSpc>
                <a:spcPct val="90000"/>
              </a:lnSpc>
              <a:spcBef>
                <a:spcPts val="0"/>
              </a:spcBef>
              <a:spcAft>
                <a:spcPts val="0"/>
              </a:spcAft>
              <a:buClr>
                <a:schemeClr val="dk1"/>
              </a:buClr>
              <a:buSzPts val="1800"/>
              <a:buNone/>
            </a:pPr>
            <a:endParaRPr sz="1500" dirty="0">
              <a:solidFill>
                <a:srgbClr val="0D266D"/>
              </a:solidFill>
            </a:endParaRPr>
          </a:p>
          <a:p>
            <a:pPr marL="0" lvl="0" indent="0" algn="just" rtl="0">
              <a:lnSpc>
                <a:spcPct val="90000"/>
              </a:lnSpc>
              <a:spcBef>
                <a:spcPts val="0"/>
              </a:spcBef>
              <a:spcAft>
                <a:spcPts val="0"/>
              </a:spcAft>
              <a:buClr>
                <a:srgbClr val="0D266D"/>
              </a:buClr>
              <a:buSzPts val="1800"/>
              <a:buNone/>
            </a:pPr>
            <a:r>
              <a:rPr lang="fr-CA" sz="1500" dirty="0">
                <a:solidFill>
                  <a:srgbClr val="0D266D"/>
                </a:solidFill>
              </a:rPr>
              <a:t>Pour le type d’exercice, nous optons pour la marche, puisque monsieur Paquet semble déjà aimer ce type d’exercice. Dans un deuxième temps, nous pourrions intégrer graduellement le </a:t>
            </a:r>
            <a:r>
              <a:rPr lang="fr-CA" sz="1500" dirty="0" err="1">
                <a:solidFill>
                  <a:srgbClr val="0D266D"/>
                </a:solidFill>
              </a:rPr>
              <a:t>pickleball</a:t>
            </a:r>
            <a:r>
              <a:rPr lang="fr-CA" sz="1500" dirty="0">
                <a:solidFill>
                  <a:srgbClr val="0D266D"/>
                </a:solidFill>
              </a:rPr>
              <a:t>, mais il faut s’assurer que l’intensité de l’effort demeure dans la zone prescrite. Ce sport pourrait être plus intense que prévu pour monsieur Paquet. Même si la zone d’intensité élevée n’est pas proscrite, il est préférable de s’entraîner à intensité modérée pour les patients qui présentent une hypertension artérielle. De plus, étant donné que l’exercice aura un effet aigu sur la tension artérielle d’environ 24 heures, il est important de répéter régulièrement les séances d’exercice, idéalement tous les jours.</a:t>
            </a:r>
            <a:endParaRPr sz="1500" dirty="0"/>
          </a:p>
          <a:p>
            <a:pPr marL="0" lvl="0" indent="0" algn="just" rtl="0">
              <a:lnSpc>
                <a:spcPct val="90000"/>
              </a:lnSpc>
              <a:spcBef>
                <a:spcPts val="0"/>
              </a:spcBef>
              <a:spcAft>
                <a:spcPts val="0"/>
              </a:spcAft>
              <a:buClr>
                <a:schemeClr val="dk1"/>
              </a:buClr>
              <a:buSzPts val="1800"/>
              <a:buNone/>
            </a:pPr>
            <a:endParaRPr sz="1500" dirty="0">
              <a:solidFill>
                <a:srgbClr val="0D266D"/>
              </a:solidFill>
            </a:endParaRPr>
          </a:p>
          <a:p>
            <a:pPr marL="0" lvl="0" indent="0" algn="just" rtl="0">
              <a:lnSpc>
                <a:spcPct val="90000"/>
              </a:lnSpc>
              <a:spcBef>
                <a:spcPts val="0"/>
              </a:spcBef>
              <a:spcAft>
                <a:spcPts val="0"/>
              </a:spcAft>
              <a:buClr>
                <a:srgbClr val="0D266D"/>
              </a:buClr>
              <a:buSzPts val="1800"/>
              <a:buNone/>
            </a:pPr>
            <a:r>
              <a:rPr lang="fr-CA" sz="1500" dirty="0">
                <a:solidFill>
                  <a:srgbClr val="0D266D"/>
                </a:solidFill>
              </a:rPr>
              <a:t>À ce programme, il faudra aussi ajouter un échauffement (5-10 minutes) et un retour au calme (5-10 minutes). La progression sera aussi graduelle en visant surtout une augmentation du volume d’entraînement.</a:t>
            </a:r>
            <a:endParaRPr sz="1500" dirty="0">
              <a:solidFill>
                <a:srgbClr val="0D266D"/>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96"/>
        <p:cNvGrpSpPr/>
        <p:nvPr/>
      </p:nvGrpSpPr>
      <p:grpSpPr>
        <a:xfrm>
          <a:off x="0" y="0"/>
          <a:ext cx="0" cy="0"/>
          <a:chOff x="0" y="0"/>
          <a:chExt cx="0" cy="0"/>
        </a:xfrm>
      </p:grpSpPr>
      <p:sp>
        <p:nvSpPr>
          <p:cNvPr id="598" name="Google Shape;598;p62"/>
          <p:cNvSpPr txBox="1">
            <a:spLocks noGrp="1"/>
          </p:cNvSpPr>
          <p:nvPr>
            <p:ph type="body" idx="1"/>
          </p:nvPr>
        </p:nvSpPr>
        <p:spPr>
          <a:xfrm>
            <a:off x="498750" y="1254883"/>
            <a:ext cx="8146500" cy="733475"/>
          </a:xfrm>
          <a:prstGeom prst="rect">
            <a:avLst/>
          </a:prstGeom>
          <a:noFill/>
          <a:ln>
            <a:noFill/>
          </a:ln>
        </p:spPr>
        <p:txBody>
          <a:bodyPr spcFirstLastPara="1" wrap="square" lIns="91425" tIns="91425" rIns="91425" bIns="91425" anchor="t" anchorCtr="0">
            <a:noAutofit/>
          </a:bodyPr>
          <a:lstStyle/>
          <a:p>
            <a:pPr marL="0" lvl="0" indent="0" rtl="0">
              <a:lnSpc>
                <a:spcPct val="90000"/>
              </a:lnSpc>
              <a:spcBef>
                <a:spcPts val="0"/>
              </a:spcBef>
              <a:spcAft>
                <a:spcPts val="0"/>
              </a:spcAft>
              <a:buClr>
                <a:srgbClr val="0D266D"/>
              </a:buClr>
              <a:buSzPts val="1800"/>
              <a:buNone/>
            </a:pPr>
            <a:r>
              <a:rPr lang="fr-CA" sz="2600" dirty="0">
                <a:solidFill>
                  <a:srgbClr val="0D266D"/>
                </a:solidFill>
              </a:rPr>
              <a:t>Pour alléger le scénario, la prescription d’exercices vise uniquement la composante cardiovasculaire.</a:t>
            </a:r>
            <a:endParaRPr dirty="0"/>
          </a:p>
          <a:p>
            <a:pPr marL="0" lvl="0" indent="0" rtl="0">
              <a:lnSpc>
                <a:spcPct val="90000"/>
              </a:lnSpc>
              <a:spcBef>
                <a:spcPts val="0"/>
              </a:spcBef>
              <a:spcAft>
                <a:spcPts val="0"/>
              </a:spcAft>
              <a:buClr>
                <a:schemeClr val="dk1"/>
              </a:buClr>
              <a:buSzPts val="1800"/>
              <a:buNone/>
            </a:pPr>
            <a:endParaRPr sz="2600" dirty="0">
              <a:solidFill>
                <a:srgbClr val="0D266D"/>
              </a:solidFill>
            </a:endParaRPr>
          </a:p>
          <a:p>
            <a:pPr marL="0" lvl="0" indent="0" rtl="0">
              <a:lnSpc>
                <a:spcPct val="90000"/>
              </a:lnSpc>
              <a:spcBef>
                <a:spcPts val="0"/>
              </a:spcBef>
              <a:spcAft>
                <a:spcPts val="0"/>
              </a:spcAft>
              <a:buClr>
                <a:srgbClr val="0D266D"/>
              </a:buClr>
              <a:buSzPts val="1800"/>
              <a:buNone/>
            </a:pPr>
            <a:r>
              <a:rPr lang="fr-CA" sz="2600" dirty="0">
                <a:solidFill>
                  <a:srgbClr val="0D266D"/>
                </a:solidFill>
              </a:rPr>
              <a:t>Normalement, une prescription d’exercices complète comprend d’autres éléments, comme des exercices de renforcement musculaire ou de flexibilité. À cet effet, il est rapporté que les exercices de renforcement musculaire aideraient également à contrôler la tension artérielle. Par conséquent, des exercices de renforcement musculaire pourraient très bien compléter l’entraînement cardiovasculaire.</a:t>
            </a:r>
            <a:endParaRPr sz="2600" i="0" u="none" strike="noStrike" dirty="0">
              <a:solidFill>
                <a:srgbClr val="0D266D"/>
              </a:solidFill>
            </a:endParaRPr>
          </a:p>
          <a:p>
            <a:pPr marL="0" lvl="0" indent="0" rtl="0">
              <a:lnSpc>
                <a:spcPct val="90000"/>
              </a:lnSpc>
              <a:spcBef>
                <a:spcPts val="0"/>
              </a:spcBef>
              <a:spcAft>
                <a:spcPts val="0"/>
              </a:spcAft>
              <a:buClr>
                <a:schemeClr val="dk1"/>
              </a:buClr>
              <a:buSzPts val="1800"/>
              <a:buNone/>
            </a:pPr>
            <a:endParaRPr sz="2600" dirty="0">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3"/>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Consignes d’utilisation</a:t>
            </a:r>
            <a:endParaRPr dirty="0"/>
          </a:p>
        </p:txBody>
      </p:sp>
      <p:pic>
        <p:nvPicPr>
          <p:cNvPr id="86" name="Google Shape;86;p3"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87" name="Google Shape;87;p3"/>
          <p:cNvSpPr txBox="1"/>
          <p:nvPr/>
        </p:nvSpPr>
        <p:spPr>
          <a:xfrm>
            <a:off x="431244" y="1804767"/>
            <a:ext cx="8281511" cy="4103647"/>
          </a:xfrm>
          <a:prstGeom prst="rect">
            <a:avLst/>
          </a:prstGeom>
          <a:noFill/>
          <a:ln>
            <a:noFill/>
          </a:ln>
        </p:spPr>
        <p:txBody>
          <a:bodyPr spcFirstLastPara="1" wrap="square" lIns="91425" tIns="45700" rIns="91425" bIns="45700" anchor="t" anchorCtr="0">
            <a:spAutoFit/>
          </a:bodyPr>
          <a:lstStyle/>
          <a:p>
            <a:pPr marL="285750" marR="0" lvl="0" indent="-285750" algn="just" rtl="0">
              <a:spcBef>
                <a:spcPts val="0"/>
              </a:spcBef>
              <a:spcAft>
                <a:spcPts val="0"/>
              </a:spcAft>
              <a:buClr>
                <a:srgbClr val="0D266D"/>
              </a:buClr>
              <a:buSzPts val="1800"/>
              <a:buFont typeface="Arial"/>
              <a:buChar char="•"/>
            </a:pPr>
            <a:r>
              <a:rPr lang="fr-CA" sz="1800" b="0" i="0" u="none" strike="noStrike" dirty="0">
                <a:solidFill>
                  <a:srgbClr val="0D266D"/>
                </a:solidFill>
                <a:latin typeface="Arial"/>
                <a:ea typeface="Arial"/>
                <a:cs typeface="Arial"/>
                <a:sym typeface="Arial"/>
              </a:rPr>
              <a:t>Cliquer sur les flèches en haut à droite pour mettre en mode « plein écran ».</a:t>
            </a:r>
            <a:endParaRPr sz="1800" dirty="0"/>
          </a:p>
          <a:p>
            <a:pPr marL="285750" marR="0" lvl="0" indent="-285750" algn="just" rtl="0">
              <a:spcBef>
                <a:spcPts val="1000"/>
              </a:spcBef>
              <a:spcAft>
                <a:spcPts val="0"/>
              </a:spcAft>
              <a:buClr>
                <a:srgbClr val="0D266D"/>
              </a:buClr>
              <a:buSzPts val="1800"/>
              <a:buFont typeface="Arial"/>
              <a:buChar char="•"/>
            </a:pPr>
            <a:r>
              <a:rPr lang="fr-CA" sz="1800" dirty="0">
                <a:solidFill>
                  <a:srgbClr val="0D266D"/>
                </a:solidFill>
                <a:latin typeface="Arial"/>
                <a:ea typeface="Arial"/>
                <a:cs typeface="Arial"/>
                <a:sym typeface="Arial"/>
              </a:rPr>
              <a:t>Par la suite, utiliser les flèches pour changer de page.</a:t>
            </a:r>
            <a:endParaRPr sz="1800" dirty="0"/>
          </a:p>
          <a:p>
            <a:pPr marL="285750" marR="0" lvl="0" indent="-285750" algn="just" rtl="0">
              <a:spcBef>
                <a:spcPts val="1000"/>
              </a:spcBef>
              <a:spcAft>
                <a:spcPts val="0"/>
              </a:spcAft>
              <a:buClr>
                <a:srgbClr val="0D266D"/>
              </a:buClr>
              <a:buSzPts val="1800"/>
              <a:buFont typeface="Arial"/>
              <a:buChar char="•"/>
            </a:pPr>
            <a:r>
              <a:rPr lang="fr-CA" sz="1800" b="0" i="0" u="none" strike="noStrike" dirty="0">
                <a:solidFill>
                  <a:srgbClr val="0D266D"/>
                </a:solidFill>
                <a:latin typeface="Arial"/>
                <a:ea typeface="Arial"/>
                <a:cs typeface="Arial"/>
                <a:sym typeface="Arial"/>
              </a:rPr>
              <a:t>À la fin du </a:t>
            </a:r>
            <a:r>
              <a:rPr lang="fr-CA" sz="1800" dirty="0">
                <a:solidFill>
                  <a:srgbClr val="0D266D"/>
                </a:solidFill>
                <a:latin typeface="Arial"/>
                <a:ea typeface="Arial"/>
                <a:cs typeface="Arial"/>
                <a:sym typeface="Arial"/>
              </a:rPr>
              <a:t>document, cliquer sur les flèches « réduire » en haut à droite.  </a:t>
            </a:r>
            <a:endParaRPr sz="1800" b="0" i="0" u="none" strike="noStrike" dirty="0">
              <a:solidFill>
                <a:srgbClr val="0D266D"/>
              </a:solidFill>
              <a:latin typeface="Arial"/>
              <a:ea typeface="Arial"/>
              <a:cs typeface="Arial"/>
              <a:sym typeface="Arial"/>
            </a:endParaRPr>
          </a:p>
          <a:p>
            <a:pPr marL="285750" marR="0" lvl="0" indent="-285750" algn="just" rtl="0">
              <a:spcBef>
                <a:spcPts val="1000"/>
              </a:spcBef>
              <a:spcAft>
                <a:spcPts val="0"/>
              </a:spcAft>
              <a:buClr>
                <a:srgbClr val="0D266D"/>
              </a:buClr>
              <a:buSzPts val="1800"/>
              <a:buFont typeface="Arial"/>
              <a:buChar char="•"/>
            </a:pPr>
            <a:r>
              <a:rPr lang="fr-CA" sz="1800" b="0" i="0" u="none" strike="noStrike" dirty="0">
                <a:solidFill>
                  <a:srgbClr val="0D266D"/>
                </a:solidFill>
                <a:latin typeface="Arial"/>
                <a:ea typeface="Arial"/>
                <a:cs typeface="Arial"/>
                <a:sym typeface="Arial"/>
              </a:rPr>
              <a:t>Répondre aux différentes questions </a:t>
            </a:r>
            <a:r>
              <a:rPr lang="fr-CA" sz="1800" dirty="0">
                <a:solidFill>
                  <a:srgbClr val="0D266D"/>
                </a:solidFill>
              </a:rPr>
              <a:t>du mieux que vous le pouvez</a:t>
            </a:r>
            <a:r>
              <a:rPr lang="fr-CA" sz="1800" b="0" i="0" u="none" strike="noStrike" dirty="0">
                <a:solidFill>
                  <a:srgbClr val="0D266D"/>
                </a:solidFill>
                <a:latin typeface="Arial"/>
                <a:ea typeface="Arial"/>
                <a:cs typeface="Arial"/>
                <a:sym typeface="Arial"/>
              </a:rPr>
              <a:t>.</a:t>
            </a:r>
            <a:endParaRPr sz="1800" b="0" dirty="0">
              <a:solidFill>
                <a:srgbClr val="0D266D"/>
              </a:solidFill>
              <a:latin typeface="Arial"/>
              <a:ea typeface="Arial"/>
              <a:cs typeface="Arial"/>
              <a:sym typeface="Arial"/>
            </a:endParaRPr>
          </a:p>
          <a:p>
            <a:pPr marL="285750" marR="0" lvl="0" indent="-285750" algn="just" rtl="0">
              <a:spcBef>
                <a:spcPts val="1000"/>
              </a:spcBef>
              <a:spcAft>
                <a:spcPts val="0"/>
              </a:spcAft>
              <a:buClr>
                <a:srgbClr val="0D266D"/>
              </a:buClr>
              <a:buSzPts val="1800"/>
              <a:buFont typeface="Arial"/>
              <a:buChar char="•"/>
            </a:pPr>
            <a:r>
              <a:rPr lang="fr-CA" sz="1800" b="0" i="0" u="none" strike="noStrike" dirty="0">
                <a:solidFill>
                  <a:srgbClr val="0D266D"/>
                </a:solidFill>
                <a:latin typeface="Arial"/>
                <a:ea typeface="Arial"/>
                <a:cs typeface="Arial"/>
                <a:sym typeface="Arial"/>
              </a:rPr>
              <a:t>Vous pouvez utiliser vos notes de cours et vos références pour répondre aux différentes questions.</a:t>
            </a:r>
            <a:endParaRPr sz="1800" dirty="0"/>
          </a:p>
          <a:p>
            <a:pPr marL="285750" marR="0" lvl="0" indent="-285750" algn="just" rtl="0">
              <a:spcBef>
                <a:spcPts val="1000"/>
              </a:spcBef>
              <a:spcAft>
                <a:spcPts val="0"/>
              </a:spcAft>
              <a:buClr>
                <a:srgbClr val="0D266D"/>
              </a:buClr>
              <a:buSzPts val="1800"/>
              <a:buFont typeface="Arial"/>
              <a:buChar char="•"/>
            </a:pPr>
            <a:r>
              <a:rPr lang="fr-CA" sz="1800" dirty="0">
                <a:solidFill>
                  <a:srgbClr val="0D266D"/>
                </a:solidFill>
                <a:latin typeface="Arial"/>
                <a:ea typeface="Arial"/>
                <a:cs typeface="Arial"/>
                <a:sym typeface="Arial"/>
              </a:rPr>
              <a:t>Vous aurez besoin d’une calculatrice, de feuilles et d’un crayon.</a:t>
            </a:r>
            <a:endParaRPr sz="1800" b="0" i="0" u="none" strike="noStrike" dirty="0">
              <a:solidFill>
                <a:srgbClr val="0D266D"/>
              </a:solidFill>
              <a:latin typeface="Arial"/>
              <a:ea typeface="Arial"/>
              <a:cs typeface="Arial"/>
              <a:sym typeface="Arial"/>
            </a:endParaRPr>
          </a:p>
          <a:p>
            <a:pPr marL="285750" marR="0" lvl="0" indent="-285750" algn="just" rtl="0">
              <a:spcBef>
                <a:spcPts val="1000"/>
              </a:spcBef>
              <a:spcAft>
                <a:spcPts val="0"/>
              </a:spcAft>
              <a:buClr>
                <a:srgbClr val="0D266D"/>
              </a:buClr>
              <a:buSzPts val="1800"/>
              <a:buFont typeface="Arial"/>
              <a:buChar char="•"/>
            </a:pPr>
            <a:r>
              <a:rPr lang="fr-CA" sz="1800" dirty="0">
                <a:solidFill>
                  <a:srgbClr val="0D266D"/>
                </a:solidFill>
                <a:latin typeface="Arial"/>
                <a:ea typeface="Arial"/>
                <a:cs typeface="Arial"/>
                <a:sym typeface="Arial"/>
              </a:rPr>
              <a:t>Amusez-vous!</a:t>
            </a:r>
            <a:endParaRPr sz="1800" dirty="0"/>
          </a:p>
          <a:p>
            <a:pPr marL="0" marR="0" lvl="0" indent="0" algn="ctr" rtl="0">
              <a:spcBef>
                <a:spcPts val="1000"/>
              </a:spcBef>
              <a:spcAft>
                <a:spcPts val="0"/>
              </a:spcAft>
              <a:buNone/>
            </a:pPr>
            <a:endParaRPr sz="1800" b="1" i="1" dirty="0">
              <a:solidFill>
                <a:srgbClr val="0D266D"/>
              </a:solidFill>
              <a:latin typeface="Arial"/>
              <a:ea typeface="Arial"/>
              <a:cs typeface="Arial"/>
              <a:sym typeface="Arial"/>
            </a:endParaRPr>
          </a:p>
          <a:p>
            <a:pPr marL="0" marR="0" lvl="0" indent="0" algn="ctr" rtl="0">
              <a:spcBef>
                <a:spcPts val="1000"/>
              </a:spcBef>
              <a:spcAft>
                <a:spcPts val="0"/>
              </a:spcAft>
              <a:buNone/>
            </a:pPr>
            <a:r>
              <a:rPr lang="fr-CA" sz="1600" b="1" i="1" dirty="0">
                <a:solidFill>
                  <a:srgbClr val="0D266D"/>
                </a:solidFill>
                <a:latin typeface="Arial"/>
                <a:ea typeface="Arial"/>
                <a:cs typeface="Arial"/>
                <a:sym typeface="Arial"/>
              </a:rPr>
              <a:t>Il est à noter que c</a:t>
            </a:r>
            <a:r>
              <a:rPr lang="fr-CA" sz="1600" b="1" i="1" u="none" strike="noStrike" dirty="0">
                <a:solidFill>
                  <a:srgbClr val="0D266D"/>
                </a:solidFill>
                <a:latin typeface="Arial"/>
                <a:ea typeface="Arial"/>
                <a:cs typeface="Arial"/>
                <a:sym typeface="Arial"/>
              </a:rPr>
              <a:t>ertaines sections du processus d’intervention en kinésiologie ont été davantage ciblées, et ce, afin d’alléger la mise en situation.</a:t>
            </a:r>
            <a:endParaRPr sz="1600" b="1" dirty="0">
              <a:solidFill>
                <a:srgbClr val="0D266D"/>
              </a:solidFill>
              <a:latin typeface="Arial"/>
              <a:ea typeface="Arial"/>
              <a:cs typeface="Arial"/>
              <a:sym typeface="Arial"/>
            </a:endParaRPr>
          </a:p>
        </p:txBody>
      </p:sp>
      <p:sp>
        <p:nvSpPr>
          <p:cNvPr id="4" name="Google Shape;72;p2">
            <a:extLst>
              <a:ext uri="{FF2B5EF4-FFF2-40B4-BE49-F238E27FC236}">
                <a16:creationId xmlns:a16="http://schemas.microsoft.com/office/drawing/2014/main" id="{0D00676F-AC21-81CF-8321-1B252BADDD3F}"/>
              </a:ext>
            </a:extLst>
          </p:cNvPr>
          <p:cNvSpPr txBox="1">
            <a:spLocks/>
          </p:cNvSpPr>
          <p:nvPr/>
        </p:nvSpPr>
        <p:spPr>
          <a:xfrm>
            <a:off x="258793" y="6361325"/>
            <a:ext cx="1717376" cy="217708"/>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D60B41"/>
              </a:buClr>
              <a:buSzPts val="1200"/>
              <a:buFont typeface="Arial"/>
              <a:buNone/>
              <a:defRPr sz="1200" b="0" i="0" u="none" strike="noStrike" cap="none">
                <a:solidFill>
                  <a:srgbClr val="D60B4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0" indent="0">
              <a:spcBef>
                <a:spcPts val="0"/>
              </a:spcBef>
            </a:pPr>
            <a:r>
              <a:rPr lang="fr-CA"/>
              <a:t>Hypertension artérielle</a:t>
            </a:r>
            <a:endParaRPr lang="fr-CA"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03">
          <a:extLst>
            <a:ext uri="{FF2B5EF4-FFF2-40B4-BE49-F238E27FC236}">
              <a16:creationId xmlns:a16="http://schemas.microsoft.com/office/drawing/2014/main" id="{E5BDC93F-BB5B-BDA7-029C-EBF202A4838A}"/>
            </a:ext>
          </a:extLst>
        </p:cNvPr>
        <p:cNvGrpSpPr/>
        <p:nvPr/>
      </p:nvGrpSpPr>
      <p:grpSpPr>
        <a:xfrm>
          <a:off x="0" y="0"/>
          <a:ext cx="0" cy="0"/>
          <a:chOff x="0" y="0"/>
          <a:chExt cx="0" cy="0"/>
        </a:xfrm>
      </p:grpSpPr>
      <p:sp>
        <p:nvSpPr>
          <p:cNvPr id="604" name="Google Shape;604;p63">
            <a:extLst>
              <a:ext uri="{FF2B5EF4-FFF2-40B4-BE49-F238E27FC236}">
                <a16:creationId xmlns:a16="http://schemas.microsoft.com/office/drawing/2014/main" id="{6AF26179-4E17-4F05-BD2A-951293084C40}"/>
              </a:ext>
            </a:extLst>
          </p:cNvPr>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Références</a:t>
            </a:r>
            <a:endParaRPr dirty="0"/>
          </a:p>
        </p:txBody>
      </p:sp>
      <p:sp>
        <p:nvSpPr>
          <p:cNvPr id="605" name="Google Shape;605;p63">
            <a:extLst>
              <a:ext uri="{FF2B5EF4-FFF2-40B4-BE49-F238E27FC236}">
                <a16:creationId xmlns:a16="http://schemas.microsoft.com/office/drawing/2014/main" id="{6D702F81-0327-D5FF-C86C-E8A8052F012F}"/>
              </a:ext>
            </a:extLst>
          </p:cNvPr>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606" name="Google Shape;606;p63" descr="Cœur avec battements avec un remplissage uni">
            <a:extLst>
              <a:ext uri="{FF2B5EF4-FFF2-40B4-BE49-F238E27FC236}">
                <a16:creationId xmlns:a16="http://schemas.microsoft.com/office/drawing/2014/main" id="{5F801748-8B5B-F66D-EE21-9AEB7D0B222A}"/>
              </a:ext>
            </a:extLst>
          </p:cNvPr>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2" name="Google Shape;607;p63">
            <a:extLst>
              <a:ext uri="{FF2B5EF4-FFF2-40B4-BE49-F238E27FC236}">
                <a16:creationId xmlns:a16="http://schemas.microsoft.com/office/drawing/2014/main" id="{0FA0E149-2D56-EE21-43EF-19FE2CBDB3C1}"/>
              </a:ext>
            </a:extLst>
          </p:cNvPr>
          <p:cNvSpPr txBox="1"/>
          <p:nvPr/>
        </p:nvSpPr>
        <p:spPr>
          <a:xfrm>
            <a:off x="246761" y="1485387"/>
            <a:ext cx="8670418" cy="4374225"/>
          </a:xfrm>
          <a:prstGeom prst="rect">
            <a:avLst/>
          </a:prstGeom>
          <a:noFill/>
          <a:ln>
            <a:noFill/>
          </a:ln>
        </p:spPr>
        <p:txBody>
          <a:bodyPr spcFirstLastPara="1" wrap="square" lIns="91425" tIns="91425" rIns="91425" bIns="91425" anchor="t" anchorCtr="0">
            <a:noAutofit/>
          </a:bodyPr>
          <a:lstStyle/>
          <a:p>
            <a:pPr marL="355600" indent="-355600"/>
            <a:r>
              <a:rPr lang="en-US" sz="1100" kern="100" dirty="0">
                <a:effectLst/>
                <a:latin typeface="+mn-lt"/>
                <a:ea typeface="Aptos" panose="020B0004020202020204" pitchFamily="34" charset="0"/>
                <a:cs typeface="Times New Roman" panose="02020603050405020304" pitchFamily="18" charset="0"/>
              </a:rPr>
              <a:t>Rubino, F., Cummings, D. E., Eckel, R. H., Cohen, R. V., Wilding, J. P. H., Brown, W. A., Stanford, F. C., </a:t>
            </a:r>
            <a:r>
              <a:rPr lang="en-US" sz="1100" kern="100" dirty="0" err="1">
                <a:effectLst/>
                <a:latin typeface="+mn-lt"/>
                <a:ea typeface="Aptos" panose="020B0004020202020204" pitchFamily="34" charset="0"/>
                <a:cs typeface="Times New Roman" panose="02020603050405020304" pitchFamily="18" charset="0"/>
              </a:rPr>
              <a:t>Batterham</a:t>
            </a:r>
            <a:r>
              <a:rPr lang="en-US" sz="1100" kern="100" dirty="0">
                <a:effectLst/>
                <a:latin typeface="+mn-lt"/>
                <a:ea typeface="Aptos" panose="020B0004020202020204" pitchFamily="34" charset="0"/>
                <a:cs typeface="Times New Roman" panose="02020603050405020304" pitchFamily="18" charset="0"/>
              </a:rPr>
              <a:t>, R. L., Farooqi, I. S., </a:t>
            </a:r>
            <a:r>
              <a:rPr lang="en-US" sz="1100" kern="100" dirty="0" err="1">
                <a:effectLst/>
                <a:latin typeface="+mn-lt"/>
                <a:ea typeface="Aptos" panose="020B0004020202020204" pitchFamily="34" charset="0"/>
                <a:cs typeface="Times New Roman" panose="02020603050405020304" pitchFamily="18" charset="0"/>
              </a:rPr>
              <a:t>Farpour</a:t>
            </a:r>
            <a:r>
              <a:rPr lang="en-US" sz="1100" kern="100" dirty="0">
                <a:effectLst/>
                <a:latin typeface="+mn-lt"/>
                <a:ea typeface="Aptos" panose="020B0004020202020204" pitchFamily="34" charset="0"/>
                <a:cs typeface="Times New Roman" panose="02020603050405020304" pitchFamily="18" charset="0"/>
              </a:rPr>
              <a:t>-Lambert, N. J., le Roux, C. W., Sattar, N., Baur, L. A., Morrison, K. M., Misra, A., </a:t>
            </a:r>
            <a:r>
              <a:rPr lang="en-US" sz="1100" kern="100" dirty="0" err="1">
                <a:effectLst/>
                <a:latin typeface="+mn-lt"/>
                <a:ea typeface="Aptos" panose="020B0004020202020204" pitchFamily="34" charset="0"/>
                <a:cs typeface="Times New Roman" panose="02020603050405020304" pitchFamily="18" charset="0"/>
              </a:rPr>
              <a:t>Kadowaki</a:t>
            </a:r>
            <a:r>
              <a:rPr lang="en-US" sz="1100" kern="100" dirty="0">
                <a:effectLst/>
                <a:latin typeface="+mn-lt"/>
                <a:ea typeface="Aptos" panose="020B0004020202020204" pitchFamily="34" charset="0"/>
                <a:cs typeface="Times New Roman" panose="02020603050405020304" pitchFamily="18" charset="0"/>
              </a:rPr>
              <a:t>, T., Tham, K. W., </a:t>
            </a:r>
            <a:r>
              <a:rPr lang="en-US" sz="1100" kern="100" dirty="0" err="1">
                <a:effectLst/>
                <a:latin typeface="+mn-lt"/>
                <a:ea typeface="Aptos" panose="020B0004020202020204" pitchFamily="34" charset="0"/>
                <a:cs typeface="Times New Roman" panose="02020603050405020304" pitchFamily="18" charset="0"/>
              </a:rPr>
              <a:t>Sumithran</a:t>
            </a:r>
            <a:r>
              <a:rPr lang="en-US" sz="1100" kern="100" dirty="0">
                <a:effectLst/>
                <a:latin typeface="+mn-lt"/>
                <a:ea typeface="Aptos" panose="020B0004020202020204" pitchFamily="34" charset="0"/>
                <a:cs typeface="Times New Roman" panose="02020603050405020304" pitchFamily="18" charset="0"/>
              </a:rPr>
              <a:t>, P., Garvey, W. T., ... </a:t>
            </a:r>
            <a:r>
              <a:rPr lang="en-US" sz="1100" kern="100" dirty="0" err="1">
                <a:effectLst/>
                <a:latin typeface="+mn-lt"/>
                <a:ea typeface="Aptos" panose="020B0004020202020204" pitchFamily="34" charset="0"/>
                <a:cs typeface="Times New Roman" panose="02020603050405020304" pitchFamily="18" charset="0"/>
              </a:rPr>
              <a:t>Mingrone</a:t>
            </a:r>
            <a:r>
              <a:rPr lang="en-US" sz="1100" kern="100" dirty="0">
                <a:effectLst/>
                <a:latin typeface="+mn-lt"/>
                <a:ea typeface="Aptos" panose="020B0004020202020204" pitchFamily="34" charset="0"/>
                <a:cs typeface="Times New Roman" panose="02020603050405020304" pitchFamily="18" charset="0"/>
              </a:rPr>
              <a:t>, G. (2025). Definition and diagnostic criteria of clinical obesity. </a:t>
            </a:r>
            <a:r>
              <a:rPr lang="en-US" sz="1100" i="1" kern="100" dirty="0">
                <a:effectLst/>
                <a:latin typeface="+mn-lt"/>
                <a:ea typeface="Aptos" panose="020B0004020202020204" pitchFamily="34" charset="0"/>
                <a:cs typeface="Times New Roman" panose="02020603050405020304" pitchFamily="18" charset="0"/>
              </a:rPr>
              <a:t>The Lancet Diabetes &amp; Endocrinology</a:t>
            </a:r>
            <a:r>
              <a:rPr lang="en-US" sz="1100" kern="100" dirty="0">
                <a:effectLst/>
                <a:latin typeface="+mn-lt"/>
                <a:ea typeface="Aptos" panose="020B0004020202020204" pitchFamily="34" charset="0"/>
                <a:cs typeface="Times New Roman" panose="02020603050405020304" pitchFamily="18" charset="0"/>
              </a:rPr>
              <a:t>. Publication </a:t>
            </a:r>
            <a:r>
              <a:rPr lang="en-US" sz="1100" kern="100" dirty="0" err="1">
                <a:effectLst/>
                <a:latin typeface="+mn-lt"/>
                <a:ea typeface="Aptos" panose="020B0004020202020204" pitchFamily="34" charset="0"/>
                <a:cs typeface="Times New Roman" panose="02020603050405020304" pitchFamily="18" charset="0"/>
              </a:rPr>
              <a:t>en</a:t>
            </a:r>
            <a:r>
              <a:rPr lang="en-US" sz="1100" kern="100" dirty="0">
                <a:effectLst/>
                <a:latin typeface="+mn-lt"/>
                <a:ea typeface="Aptos" panose="020B0004020202020204" pitchFamily="34" charset="0"/>
                <a:cs typeface="Times New Roman" panose="02020603050405020304" pitchFamily="18" charset="0"/>
              </a:rPr>
              <a:t> </a:t>
            </a:r>
            <a:r>
              <a:rPr lang="en-US" sz="1100" kern="100" dirty="0" err="1">
                <a:effectLst/>
                <a:latin typeface="+mn-lt"/>
                <a:ea typeface="Aptos" panose="020B0004020202020204" pitchFamily="34" charset="0"/>
                <a:cs typeface="Times New Roman" panose="02020603050405020304" pitchFamily="18" charset="0"/>
              </a:rPr>
              <a:t>ligne</a:t>
            </a:r>
            <a:r>
              <a:rPr lang="en-US" sz="1100" kern="100" dirty="0">
                <a:effectLst/>
                <a:latin typeface="+mn-lt"/>
                <a:ea typeface="Aptos" panose="020B0004020202020204" pitchFamily="34" charset="0"/>
                <a:cs typeface="Times New Roman" panose="02020603050405020304" pitchFamily="18" charset="0"/>
              </a:rPr>
              <a:t> </a:t>
            </a:r>
            <a:r>
              <a:rPr lang="en-US" sz="1100" kern="100" dirty="0" err="1">
                <a:effectLst/>
                <a:latin typeface="+mn-lt"/>
                <a:ea typeface="Aptos" panose="020B0004020202020204" pitchFamily="34" charset="0"/>
                <a:cs typeface="Times New Roman" panose="02020603050405020304" pitchFamily="18" charset="0"/>
              </a:rPr>
              <a:t>devancée</a:t>
            </a:r>
            <a:r>
              <a:rPr lang="en-US" sz="1100" kern="100" dirty="0">
                <a:effectLst/>
                <a:latin typeface="+mn-lt"/>
                <a:ea typeface="Aptos" panose="020B0004020202020204" pitchFamily="34" charset="0"/>
                <a:cs typeface="Times New Roman" panose="02020603050405020304" pitchFamily="18" charset="0"/>
              </a:rPr>
              <a:t>. </a:t>
            </a:r>
            <a:r>
              <a:rPr lang="en-US" sz="1100" u="sng" kern="100" dirty="0">
                <a:solidFill>
                  <a:srgbClr val="467886"/>
                </a:solidFill>
                <a:effectLst/>
                <a:latin typeface="+mn-lt"/>
                <a:ea typeface="Aptos" panose="020B0004020202020204" pitchFamily="34" charset="0"/>
                <a:cs typeface="Times New Roman" panose="02020603050405020304" pitchFamily="18" charset="0"/>
                <a:hlinkClick r:id="rId4"/>
              </a:rPr>
              <a:t>https://doi.org/10.1016/S2213-8587(24)00316-4</a:t>
            </a:r>
            <a:endParaRPr lang="fr-CA" sz="1100" kern="100" dirty="0">
              <a:effectLst/>
              <a:latin typeface="+mn-lt"/>
              <a:ea typeface="Aptos" panose="020B0004020202020204" pitchFamily="34" charset="0"/>
              <a:cs typeface="Times New Roman" panose="02020603050405020304" pitchFamily="18" charset="0"/>
            </a:endParaRPr>
          </a:p>
          <a:p>
            <a:r>
              <a:rPr lang="en-US" sz="1100" kern="100" dirty="0">
                <a:effectLst/>
                <a:latin typeface="+mn-lt"/>
                <a:ea typeface="Aptos" panose="020B0004020202020204" pitchFamily="34" charset="0"/>
                <a:cs typeface="Times New Roman" panose="02020603050405020304" pitchFamily="18" charset="0"/>
              </a:rPr>
              <a:t> </a:t>
            </a:r>
            <a:endParaRPr lang="fr-CA" sz="1100" kern="100" dirty="0">
              <a:effectLst/>
              <a:latin typeface="+mn-lt"/>
              <a:ea typeface="Aptos" panose="020B0004020202020204" pitchFamily="34" charset="0"/>
              <a:cs typeface="Times New Roman" panose="02020603050405020304" pitchFamily="18" charset="0"/>
            </a:endParaRPr>
          </a:p>
          <a:p>
            <a:pPr marR="0"/>
            <a:endParaRPr lang="fr-CA" sz="1800" dirty="0">
              <a:latin typeface="Calibri" panose="020F0502020204030204" pitchFamily="34" charset="0"/>
            </a:endParaRPr>
          </a:p>
          <a:p>
            <a:pPr marL="0" marR="0" lvl="0" indent="0" algn="l" rtl="0">
              <a:lnSpc>
                <a:spcPct val="95000"/>
              </a:lnSpc>
              <a:spcBef>
                <a:spcPts val="1200"/>
              </a:spcBef>
              <a:spcAft>
                <a:spcPts val="0"/>
              </a:spcAft>
              <a:buClr>
                <a:schemeClr val="dk1"/>
              </a:buClr>
              <a:buSzPts val="935"/>
              <a:buFont typeface="Arial"/>
              <a:buNone/>
            </a:pPr>
            <a:endParaRPr sz="1000" dirty="0">
              <a:solidFill>
                <a:srgbClr val="0D266D"/>
              </a:solidFill>
              <a:latin typeface="Arial"/>
              <a:ea typeface="Arial"/>
              <a:cs typeface="Arial"/>
              <a:sym typeface="Arial"/>
            </a:endParaRPr>
          </a:p>
          <a:p>
            <a:pPr marL="0" marR="0" lvl="0" indent="0" algn="l" rtl="0">
              <a:lnSpc>
                <a:spcPct val="95000"/>
              </a:lnSpc>
              <a:spcBef>
                <a:spcPts val="1200"/>
              </a:spcBef>
              <a:spcAft>
                <a:spcPts val="1200"/>
              </a:spcAft>
              <a:buClr>
                <a:schemeClr val="dk1"/>
              </a:buClr>
              <a:buSzPts val="935"/>
              <a:buFont typeface="Arial"/>
              <a:buNone/>
            </a:pPr>
            <a:endParaRPr sz="1000" dirty="0">
              <a:solidFill>
                <a:srgbClr val="0D266D"/>
              </a:solidFill>
              <a:latin typeface="Arial"/>
              <a:ea typeface="Arial"/>
              <a:cs typeface="Arial"/>
              <a:sym typeface="Arial"/>
            </a:endParaRPr>
          </a:p>
        </p:txBody>
      </p:sp>
    </p:spTree>
    <p:extLst>
      <p:ext uri="{BB962C8B-B14F-4D97-AF65-F5344CB8AC3E}">
        <p14:creationId xmlns:p14="http://schemas.microsoft.com/office/powerpoint/2010/main" val="1730109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03"/>
        <p:cNvGrpSpPr/>
        <p:nvPr/>
      </p:nvGrpSpPr>
      <p:grpSpPr>
        <a:xfrm>
          <a:off x="0" y="0"/>
          <a:ext cx="0" cy="0"/>
          <a:chOff x="0" y="0"/>
          <a:chExt cx="0" cy="0"/>
        </a:xfrm>
      </p:grpSpPr>
      <p:sp>
        <p:nvSpPr>
          <p:cNvPr id="604" name="Google Shape;604;p63"/>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Bibliographie</a:t>
            </a:r>
            <a:endParaRPr dirty="0"/>
          </a:p>
        </p:txBody>
      </p:sp>
      <p:sp>
        <p:nvSpPr>
          <p:cNvPr id="605" name="Google Shape;605;p63"/>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606" name="Google Shape;606;p63"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2" name="Google Shape;607;p63">
            <a:extLst>
              <a:ext uri="{FF2B5EF4-FFF2-40B4-BE49-F238E27FC236}">
                <a16:creationId xmlns:a16="http://schemas.microsoft.com/office/drawing/2014/main" id="{251EEE60-6000-F1B9-80E0-0E62BEF0FA5D}"/>
              </a:ext>
            </a:extLst>
          </p:cNvPr>
          <p:cNvSpPr txBox="1"/>
          <p:nvPr/>
        </p:nvSpPr>
        <p:spPr>
          <a:xfrm>
            <a:off x="246761" y="1374546"/>
            <a:ext cx="8670418" cy="4374225"/>
          </a:xfrm>
          <a:prstGeom prst="rect">
            <a:avLst/>
          </a:prstGeom>
          <a:noFill/>
          <a:ln>
            <a:noFill/>
          </a:ln>
        </p:spPr>
        <p:txBody>
          <a:bodyPr spcFirstLastPara="1" wrap="square" lIns="91425" tIns="91425" rIns="91425" bIns="91425" anchor="t" anchorCtr="0">
            <a:noAutofit/>
          </a:bodyPr>
          <a:lstStyle/>
          <a:p>
            <a:pPr marL="355600" indent="-355600"/>
            <a:r>
              <a:rPr lang="en-US" sz="900" kern="100" dirty="0">
                <a:effectLst/>
                <a:latin typeface="Arial" panose="020B0604020202020204" pitchFamily="34" charset="0"/>
                <a:ea typeface="Aptos" panose="020B0004020202020204" pitchFamily="34" charset="0"/>
                <a:cs typeface="Arial" panose="020B0604020202020204" pitchFamily="34" charset="0"/>
              </a:rPr>
              <a:t>American College of Sports Medicine, Liguori, G., </a:t>
            </a:r>
            <a:r>
              <a:rPr lang="en-US" sz="900" kern="100" dirty="0" err="1">
                <a:effectLst/>
                <a:latin typeface="Arial" panose="020B0604020202020204" pitchFamily="34" charset="0"/>
                <a:ea typeface="Aptos" panose="020B0004020202020204" pitchFamily="34" charset="0"/>
                <a:cs typeface="Arial" panose="020B0604020202020204" pitchFamily="34" charset="0"/>
              </a:rPr>
              <a:t>Feito</a:t>
            </a:r>
            <a:r>
              <a:rPr lang="en-US" sz="900" kern="100" dirty="0">
                <a:effectLst/>
                <a:latin typeface="Arial" panose="020B0604020202020204" pitchFamily="34" charset="0"/>
                <a:ea typeface="Aptos" panose="020B0004020202020204" pitchFamily="34" charset="0"/>
                <a:cs typeface="Arial" panose="020B0604020202020204" pitchFamily="34" charset="0"/>
              </a:rPr>
              <a:t>, Y., Fountaine, C., &amp; Roy, B. A. (2022). </a:t>
            </a:r>
            <a:r>
              <a:rPr lang="en-US" sz="900" i="1" kern="100" dirty="0">
                <a:effectLst/>
                <a:latin typeface="Arial" panose="020B0604020202020204" pitchFamily="34" charset="0"/>
                <a:ea typeface="Aptos" panose="020B0004020202020204" pitchFamily="34" charset="0"/>
                <a:cs typeface="Arial" panose="020B0604020202020204" pitchFamily="34" charset="0"/>
              </a:rPr>
              <a:t>ACSM's guidelines for exercise testing and prescription</a:t>
            </a:r>
            <a:r>
              <a:rPr lang="en-US" sz="900" kern="100" dirty="0">
                <a:effectLst/>
                <a:latin typeface="Arial" panose="020B0604020202020204" pitchFamily="34" charset="0"/>
                <a:ea typeface="Aptos" panose="020B0004020202020204" pitchFamily="34" charset="0"/>
                <a:cs typeface="Arial" panose="020B0604020202020204" pitchFamily="34" charset="0"/>
              </a:rPr>
              <a:t> (Eleventh edition). Wolters Kluwer. </a:t>
            </a:r>
          </a:p>
          <a:p>
            <a:pPr marL="355600" indent="-355600"/>
            <a:endParaRPr lang="en-US" sz="900" kern="100" dirty="0">
              <a:latin typeface="Arial" panose="020B0604020202020204" pitchFamily="34" charset="0"/>
              <a:ea typeface="Aptos" panose="020B0004020202020204" pitchFamily="34" charset="0"/>
              <a:cs typeface="Arial" panose="020B0604020202020204" pitchFamily="34" charset="0"/>
            </a:endParaRPr>
          </a:p>
          <a:p>
            <a:pPr marL="355600" indent="-355600"/>
            <a:r>
              <a:rPr lang="fr-CA" sz="900" b="0" i="0" u="none" strike="noStrike" dirty="0" err="1">
                <a:solidFill>
                  <a:srgbClr val="212121"/>
                </a:solidFill>
                <a:effectLst/>
                <a:latin typeface="Arial" panose="020B0604020202020204" pitchFamily="34" charset="0"/>
                <a:cs typeface="Arial" panose="020B0604020202020204" pitchFamily="34" charset="0"/>
              </a:rPr>
              <a:t>Barkis</a:t>
            </a:r>
            <a:r>
              <a:rPr lang="fr-CA" sz="900" b="0" i="0" u="none" strike="noStrike" dirty="0">
                <a:solidFill>
                  <a:srgbClr val="212121"/>
                </a:solidFill>
                <a:effectLst/>
                <a:latin typeface="Arial" panose="020B0604020202020204" pitchFamily="34" charset="0"/>
                <a:cs typeface="Arial" panose="020B0604020202020204" pitchFamily="34" charset="0"/>
              </a:rPr>
              <a:t>, G. L. (2023). </a:t>
            </a:r>
            <a:r>
              <a:rPr lang="fr-CA" sz="900" b="0" i="1" u="none" strike="noStrike" dirty="0">
                <a:solidFill>
                  <a:srgbClr val="212121"/>
                </a:solidFill>
                <a:effectLst/>
                <a:latin typeface="Arial" panose="020B0604020202020204" pitchFamily="34" charset="0"/>
                <a:cs typeface="Arial" panose="020B0604020202020204" pitchFamily="34" charset="0"/>
              </a:rPr>
              <a:t>Médicaments antihypertenseurs</a:t>
            </a:r>
            <a:r>
              <a:rPr lang="fr-CA" sz="900" b="0" i="0" u="none" strike="noStrike" dirty="0">
                <a:solidFill>
                  <a:srgbClr val="212121"/>
                </a:solidFill>
                <a:effectLst/>
                <a:latin typeface="Arial" panose="020B0604020202020204" pitchFamily="34" charset="0"/>
                <a:cs typeface="Arial" panose="020B0604020202020204" pitchFamily="34" charset="0"/>
              </a:rPr>
              <a:t>.  </a:t>
            </a:r>
            <a:r>
              <a:rPr lang="fr-CA" sz="900" b="0" i="0" u="none" strike="noStrike" dirty="0">
                <a:solidFill>
                  <a:srgbClr val="212121"/>
                </a:solidFill>
                <a:effectLst/>
                <a:latin typeface="Arial" panose="020B0604020202020204" pitchFamily="34" charset="0"/>
                <a:cs typeface="Arial" panose="020B0604020202020204" pitchFamily="34" charset="0"/>
                <a:hlinkClick r:id="rId4"/>
              </a:rPr>
              <a:t>https://www.merckmanuals.com/fr-ca/professional/troubles-cardiovasculaires/hypertension-art%C3%A9rielle/m%C3%A9dicaments-antihypertenseurs</a:t>
            </a:r>
            <a:endParaRPr lang="fr-CA" sz="900" dirty="0">
              <a:solidFill>
                <a:srgbClr val="212121"/>
              </a:solidFill>
              <a:latin typeface="Arial" panose="020B0604020202020204" pitchFamily="34" charset="0"/>
              <a:cs typeface="Arial" panose="020B0604020202020204" pitchFamily="34" charset="0"/>
            </a:endParaRPr>
          </a:p>
          <a:p>
            <a:pPr marL="355600" indent="-355600"/>
            <a:endParaRPr lang="fr-CA" sz="900" dirty="0">
              <a:solidFill>
                <a:srgbClr val="212121"/>
              </a:solidFill>
              <a:highlight>
                <a:srgbClr val="FFFF00"/>
              </a:highlight>
              <a:latin typeface="Arial" panose="020B0604020202020204" pitchFamily="34" charset="0"/>
              <a:cs typeface="Arial" panose="020B0604020202020204" pitchFamily="34" charset="0"/>
            </a:endParaRPr>
          </a:p>
          <a:p>
            <a:pPr marL="355600" indent="-355600"/>
            <a:r>
              <a:rPr lang="fr-CA" sz="900" dirty="0" err="1">
                <a:latin typeface="Arial" panose="020B0604020202020204" pitchFamily="34" charset="0"/>
                <a:cs typeface="Arial" panose="020B0604020202020204" pitchFamily="34" charset="0"/>
              </a:rPr>
              <a:t>Brosteaux</a:t>
            </a:r>
            <a:r>
              <a:rPr lang="fr-CA" sz="900" dirty="0">
                <a:latin typeface="Arial" panose="020B0604020202020204" pitchFamily="34" charset="0"/>
                <a:cs typeface="Arial" panose="020B0604020202020204" pitchFamily="34" charset="0"/>
              </a:rPr>
              <a:t>, C., </a:t>
            </a:r>
            <a:r>
              <a:rPr lang="fr-CA" sz="900" dirty="0" err="1">
                <a:latin typeface="Arial" panose="020B0604020202020204" pitchFamily="34" charset="0"/>
                <a:cs typeface="Arial" panose="020B0604020202020204" pitchFamily="34" charset="0"/>
              </a:rPr>
              <a:t>Buclin</a:t>
            </a:r>
            <a:r>
              <a:rPr lang="fr-CA" sz="900" dirty="0">
                <a:latin typeface="Arial" panose="020B0604020202020204" pitchFamily="34" charset="0"/>
                <a:cs typeface="Arial" panose="020B0604020202020204" pitchFamily="34" charset="0"/>
              </a:rPr>
              <a:t>, T., </a:t>
            </a:r>
            <a:r>
              <a:rPr lang="fr-CA" sz="900" dirty="0" err="1">
                <a:latin typeface="Arial" panose="020B0604020202020204" pitchFamily="34" charset="0"/>
                <a:cs typeface="Arial" panose="020B0604020202020204" pitchFamily="34" charset="0"/>
              </a:rPr>
              <a:t>Kuntzer</a:t>
            </a:r>
            <a:r>
              <a:rPr lang="fr-CA" sz="900" dirty="0">
                <a:latin typeface="Arial" panose="020B0604020202020204" pitchFamily="34" charset="0"/>
                <a:cs typeface="Arial" panose="020B0604020202020204" pitchFamily="34" charset="0"/>
              </a:rPr>
              <a:t>, T., &amp; </a:t>
            </a:r>
            <a:r>
              <a:rPr lang="fr-CA" sz="900" dirty="0" err="1">
                <a:latin typeface="Arial" panose="020B0604020202020204" pitchFamily="34" charset="0"/>
                <a:cs typeface="Arial" panose="020B0604020202020204" pitchFamily="34" charset="0"/>
              </a:rPr>
              <a:t>Rodondi</a:t>
            </a:r>
            <a:r>
              <a:rPr lang="fr-CA" sz="900" dirty="0">
                <a:latin typeface="Arial" panose="020B0604020202020204" pitchFamily="34" charset="0"/>
                <a:cs typeface="Arial" panose="020B0604020202020204" pitchFamily="34" charset="0"/>
              </a:rPr>
              <a:t>, N. (2010). Revue Médicale Suisse : Statines et effets indésirables musculaires. </a:t>
            </a:r>
            <a:r>
              <a:rPr lang="fr-CA" sz="900" i="1" dirty="0">
                <a:latin typeface="Arial" panose="020B0604020202020204" pitchFamily="34" charset="0"/>
                <a:cs typeface="Arial" panose="020B0604020202020204" pitchFamily="34" charset="0"/>
              </a:rPr>
              <a:t>Revue Médicale Suisse, </a:t>
            </a:r>
            <a:r>
              <a:rPr lang="fr-CA" sz="900" dirty="0">
                <a:latin typeface="Arial" panose="020B0604020202020204" pitchFamily="34" charset="0"/>
                <a:cs typeface="Arial" panose="020B0604020202020204" pitchFamily="34" charset="0"/>
              </a:rPr>
              <a:t>6(239), 510-517</a:t>
            </a:r>
            <a:r>
              <a:rPr lang="fr-CA" sz="900" i="1" dirty="0">
                <a:latin typeface="Arial" panose="020B0604020202020204" pitchFamily="34" charset="0"/>
                <a:cs typeface="Arial" panose="020B0604020202020204" pitchFamily="34" charset="0"/>
              </a:rPr>
              <a:t>. </a:t>
            </a:r>
            <a:r>
              <a:rPr lang="fr-CA" sz="900" i="1" dirty="0">
                <a:latin typeface="Arial" panose="020B0604020202020204" pitchFamily="34" charset="0"/>
                <a:cs typeface="Arial" panose="020B0604020202020204" pitchFamily="34" charset="0"/>
                <a:hlinkClick r:id="rId5"/>
              </a:rPr>
              <a:t>https://doi.org/10.53738/revmed.2010.6.239.0510</a:t>
            </a:r>
            <a:endParaRPr lang="fr-CA" sz="900" i="1" dirty="0">
              <a:latin typeface="Arial" panose="020B0604020202020204" pitchFamily="34" charset="0"/>
              <a:cs typeface="Arial" panose="020B0604020202020204" pitchFamily="34" charset="0"/>
            </a:endParaRPr>
          </a:p>
          <a:p>
            <a:pPr marL="355600" indent="-355600"/>
            <a:endParaRPr lang="en-US" sz="900" kern="100" dirty="0">
              <a:latin typeface="Arial" panose="020B0604020202020204" pitchFamily="34" charset="0"/>
              <a:ea typeface="Aptos" panose="020B0004020202020204" pitchFamily="34" charset="0"/>
              <a:cs typeface="Arial" panose="020B0604020202020204" pitchFamily="34" charset="0"/>
            </a:endParaRPr>
          </a:p>
          <a:p>
            <a:pPr marL="355600" indent="-355600"/>
            <a:r>
              <a:rPr lang="fr-CA" sz="900" b="0" i="0" u="none" strike="noStrike" dirty="0">
                <a:solidFill>
                  <a:srgbClr val="212121"/>
                </a:solidFill>
                <a:effectLst/>
                <a:latin typeface="Arial" panose="020B0604020202020204" pitchFamily="34" charset="0"/>
                <a:cs typeface="Arial" panose="020B0604020202020204" pitchFamily="34" charset="0"/>
              </a:rPr>
              <a:t>Borg, G. (1990). </a:t>
            </a:r>
            <a:r>
              <a:rPr lang="fr-CA" sz="900" b="0" i="0" u="none" strike="noStrike" dirty="0" err="1">
                <a:solidFill>
                  <a:srgbClr val="212121"/>
                </a:solidFill>
                <a:effectLst/>
                <a:latin typeface="Arial" panose="020B0604020202020204" pitchFamily="34" charset="0"/>
                <a:cs typeface="Arial" panose="020B0604020202020204" pitchFamily="34" charset="0"/>
              </a:rPr>
              <a:t>Psychophysical</a:t>
            </a:r>
            <a:r>
              <a:rPr lang="fr-CA" sz="900" b="0" i="0" u="none" strike="noStrike" dirty="0">
                <a:solidFill>
                  <a:srgbClr val="212121"/>
                </a:solidFill>
                <a:effectLst/>
                <a:latin typeface="Arial" panose="020B0604020202020204" pitchFamily="34" charset="0"/>
                <a:cs typeface="Arial" panose="020B0604020202020204" pitchFamily="34" charset="0"/>
              </a:rPr>
              <a:t> </a:t>
            </a:r>
            <a:r>
              <a:rPr lang="fr-CA" sz="900" b="0" i="0" u="none" strike="noStrike" dirty="0" err="1">
                <a:solidFill>
                  <a:srgbClr val="212121"/>
                </a:solidFill>
                <a:effectLst/>
                <a:latin typeface="Arial" panose="020B0604020202020204" pitchFamily="34" charset="0"/>
                <a:cs typeface="Arial" panose="020B0604020202020204" pitchFamily="34" charset="0"/>
              </a:rPr>
              <a:t>scaling</a:t>
            </a:r>
            <a:r>
              <a:rPr lang="fr-CA" sz="900" b="0" i="0" u="none" strike="noStrike" dirty="0">
                <a:solidFill>
                  <a:srgbClr val="212121"/>
                </a:solidFill>
                <a:effectLst/>
                <a:latin typeface="Arial" panose="020B0604020202020204" pitchFamily="34" charset="0"/>
                <a:cs typeface="Arial" panose="020B0604020202020204" pitchFamily="34" charset="0"/>
              </a:rPr>
              <a:t> </a:t>
            </a:r>
            <a:r>
              <a:rPr lang="fr-CA" sz="900" b="0" i="0" u="none" strike="noStrike" dirty="0" err="1">
                <a:solidFill>
                  <a:srgbClr val="212121"/>
                </a:solidFill>
                <a:effectLst/>
                <a:latin typeface="Arial" panose="020B0604020202020204" pitchFamily="34" charset="0"/>
                <a:cs typeface="Arial" panose="020B0604020202020204" pitchFamily="34" charset="0"/>
              </a:rPr>
              <a:t>with</a:t>
            </a:r>
            <a:r>
              <a:rPr lang="fr-CA" sz="900" b="0" i="0" u="none" strike="noStrike" dirty="0">
                <a:solidFill>
                  <a:srgbClr val="212121"/>
                </a:solidFill>
                <a:effectLst/>
                <a:latin typeface="Arial" panose="020B0604020202020204" pitchFamily="34" charset="0"/>
                <a:cs typeface="Arial" panose="020B0604020202020204" pitchFamily="34" charset="0"/>
              </a:rPr>
              <a:t> applications in </a:t>
            </a:r>
            <a:r>
              <a:rPr lang="fr-CA" sz="900" b="0" i="0" u="none" strike="noStrike" dirty="0" err="1">
                <a:solidFill>
                  <a:srgbClr val="212121"/>
                </a:solidFill>
                <a:effectLst/>
                <a:latin typeface="Arial" panose="020B0604020202020204" pitchFamily="34" charset="0"/>
                <a:cs typeface="Arial" panose="020B0604020202020204" pitchFamily="34" charset="0"/>
              </a:rPr>
              <a:t>physical</a:t>
            </a:r>
            <a:r>
              <a:rPr lang="fr-CA" sz="900" b="0" i="0" u="none" strike="noStrike" dirty="0">
                <a:solidFill>
                  <a:srgbClr val="212121"/>
                </a:solidFill>
                <a:effectLst/>
                <a:latin typeface="Arial" panose="020B0604020202020204" pitchFamily="34" charset="0"/>
                <a:cs typeface="Arial" panose="020B0604020202020204" pitchFamily="34" charset="0"/>
              </a:rPr>
              <a:t> </a:t>
            </a:r>
            <a:r>
              <a:rPr lang="fr-CA" sz="900" b="0" i="0" u="none" strike="noStrike" dirty="0" err="1">
                <a:solidFill>
                  <a:srgbClr val="212121"/>
                </a:solidFill>
                <a:effectLst/>
                <a:latin typeface="Arial" panose="020B0604020202020204" pitchFamily="34" charset="0"/>
                <a:cs typeface="Arial" panose="020B0604020202020204" pitchFamily="34" charset="0"/>
              </a:rPr>
              <a:t>work</a:t>
            </a:r>
            <a:r>
              <a:rPr lang="fr-CA" sz="900" b="0" i="0" u="none" strike="noStrike" dirty="0">
                <a:solidFill>
                  <a:srgbClr val="212121"/>
                </a:solidFill>
                <a:effectLst/>
                <a:latin typeface="Arial" panose="020B0604020202020204" pitchFamily="34" charset="0"/>
                <a:cs typeface="Arial" panose="020B0604020202020204" pitchFamily="34" charset="0"/>
              </a:rPr>
              <a:t> and the perception of exertion. </a:t>
            </a:r>
            <a:r>
              <a:rPr lang="fr-CA" sz="900" b="0" i="1" u="none" strike="noStrike" dirty="0" err="1">
                <a:solidFill>
                  <a:srgbClr val="212121"/>
                </a:solidFill>
                <a:effectLst/>
                <a:latin typeface="Arial" panose="020B0604020202020204" pitchFamily="34" charset="0"/>
                <a:cs typeface="Arial" panose="020B0604020202020204" pitchFamily="34" charset="0"/>
              </a:rPr>
              <a:t>Scand</a:t>
            </a:r>
            <a:r>
              <a:rPr lang="fr-CA" sz="900" b="0" i="1" u="none" strike="noStrike" dirty="0">
                <a:solidFill>
                  <a:srgbClr val="212121"/>
                </a:solidFill>
                <a:effectLst/>
                <a:latin typeface="Arial" panose="020B0604020202020204" pitchFamily="34" charset="0"/>
                <a:cs typeface="Arial" panose="020B0604020202020204" pitchFamily="34" charset="0"/>
              </a:rPr>
              <a:t> J Work Environ </a:t>
            </a:r>
            <a:r>
              <a:rPr lang="fr-CA" sz="900" b="0" i="1" u="none" strike="noStrike" dirty="0" err="1">
                <a:solidFill>
                  <a:srgbClr val="212121"/>
                </a:solidFill>
                <a:effectLst/>
                <a:latin typeface="Arial" panose="020B0604020202020204" pitchFamily="34" charset="0"/>
                <a:cs typeface="Arial" panose="020B0604020202020204" pitchFamily="34" charset="0"/>
              </a:rPr>
              <a:t>Health</a:t>
            </a:r>
            <a:r>
              <a:rPr lang="fr-CA" sz="900" b="0" i="1" u="none" strike="noStrike" dirty="0">
                <a:solidFill>
                  <a:srgbClr val="212121"/>
                </a:solidFill>
                <a:effectLst/>
                <a:latin typeface="Arial" panose="020B0604020202020204" pitchFamily="34" charset="0"/>
                <a:cs typeface="Arial" panose="020B0604020202020204" pitchFamily="34" charset="0"/>
              </a:rPr>
              <a:t>, 16 </a:t>
            </a:r>
            <a:r>
              <a:rPr lang="fr-CA" sz="900" b="0" i="1" u="none" strike="noStrike" dirty="0" err="1">
                <a:solidFill>
                  <a:srgbClr val="212121"/>
                </a:solidFill>
                <a:effectLst/>
                <a:latin typeface="Arial" panose="020B0604020202020204" pitchFamily="34" charset="0"/>
                <a:cs typeface="Arial" panose="020B0604020202020204" pitchFamily="34" charset="0"/>
              </a:rPr>
              <a:t>Suppl</a:t>
            </a:r>
            <a:r>
              <a:rPr lang="fr-CA" sz="900" b="0" i="1" u="none" strike="noStrike" dirty="0">
                <a:solidFill>
                  <a:srgbClr val="212121"/>
                </a:solidFill>
                <a:effectLst/>
                <a:latin typeface="Arial" panose="020B0604020202020204" pitchFamily="34" charset="0"/>
                <a:cs typeface="Arial" panose="020B0604020202020204" pitchFamily="34" charset="0"/>
              </a:rPr>
              <a:t> 1, </a:t>
            </a:r>
            <a:r>
              <a:rPr lang="fr-CA" sz="900" b="0" i="0" u="none" strike="noStrike" dirty="0">
                <a:solidFill>
                  <a:srgbClr val="212121"/>
                </a:solidFill>
                <a:effectLst/>
                <a:latin typeface="Arial" panose="020B0604020202020204" pitchFamily="34" charset="0"/>
                <a:cs typeface="Arial" panose="020B0604020202020204" pitchFamily="34" charset="0"/>
              </a:rPr>
              <a:t>55-58. </a:t>
            </a:r>
            <a:r>
              <a:rPr lang="fr-CA" sz="900" b="0" i="0" u="sng" dirty="0">
                <a:solidFill>
                  <a:srgbClr val="96607D"/>
                </a:solidFill>
                <a:effectLst/>
                <a:latin typeface="Arial" panose="020B0604020202020204" pitchFamily="34" charset="0"/>
                <a:cs typeface="Arial" panose="020B0604020202020204" pitchFamily="34" charset="0"/>
                <a:hlinkClick r:id="rId6" tooltip="Original URL:&#10;https://doi.org/10.5271/sjweh.1815&#10;&#10;Click to follow link."/>
              </a:rPr>
              <a:t>https://doi.org/10.5271/sjweh.1815</a:t>
            </a:r>
            <a:endParaRPr lang="fr-CA" sz="900" b="0" i="0" u="sng" dirty="0">
              <a:solidFill>
                <a:srgbClr val="96607D"/>
              </a:solidFill>
              <a:effectLst/>
              <a:latin typeface="Arial" panose="020B0604020202020204" pitchFamily="34" charset="0"/>
              <a:cs typeface="Arial" panose="020B0604020202020204" pitchFamily="34" charset="0"/>
            </a:endParaRPr>
          </a:p>
          <a:p>
            <a:pPr marL="355600" indent="-355600"/>
            <a:endParaRPr lang="fr-CA" sz="900" u="sng" dirty="0">
              <a:solidFill>
                <a:srgbClr val="96607D"/>
              </a:solidFill>
              <a:latin typeface="Arial" panose="020B0604020202020204" pitchFamily="34" charset="0"/>
              <a:cs typeface="Arial" panose="020B0604020202020204" pitchFamily="34" charset="0"/>
            </a:endParaRPr>
          </a:p>
          <a:p>
            <a:pPr marL="444500" marR="0" indent="-444500"/>
            <a:r>
              <a:rPr lang="fr-CA" sz="900" dirty="0">
                <a:latin typeface="Arial" panose="020B0604020202020204" pitchFamily="34" charset="0"/>
                <a:cs typeface="Arial" panose="020B0604020202020204" pitchFamily="34" charset="0"/>
              </a:rPr>
              <a:t>Centre canadien sur les dépendances et l’usage de substances. (2023). </a:t>
            </a:r>
            <a:r>
              <a:rPr lang="fr-CA" sz="900" i="1" dirty="0">
                <a:latin typeface="Arial" panose="020B0604020202020204" pitchFamily="34" charset="0"/>
                <a:cs typeface="Arial" panose="020B0604020202020204" pitchFamily="34" charset="0"/>
              </a:rPr>
              <a:t>Repères canadiens sur l’alcool et la santé : rapport final. </a:t>
            </a:r>
            <a:r>
              <a:rPr lang="fr-CA" sz="900" i="1" dirty="0">
                <a:latin typeface="Arial" panose="020B0604020202020204" pitchFamily="34" charset="0"/>
                <a:cs typeface="Arial" panose="020B0604020202020204" pitchFamily="34" charset="0"/>
                <a:hlinkClick r:id="rId7"/>
              </a:rPr>
              <a:t>https://www.ccsa.ca/fr/reperes-canadiens-sur-lalcool-et-la-sante-rapport-final#</a:t>
            </a:r>
            <a:endParaRPr lang="fr-CA" sz="900" i="1" dirty="0">
              <a:latin typeface="Arial" panose="020B0604020202020204" pitchFamily="34" charset="0"/>
              <a:cs typeface="Arial" panose="020B0604020202020204" pitchFamily="34" charset="0"/>
            </a:endParaRPr>
          </a:p>
          <a:p>
            <a:pPr marL="355600" indent="-355600"/>
            <a:endParaRPr lang="fr-CA" sz="900" kern="100" dirty="0">
              <a:effectLst/>
              <a:latin typeface="Arial" panose="020B0604020202020204" pitchFamily="34" charset="0"/>
              <a:ea typeface="Aptos" panose="020B0004020202020204" pitchFamily="34" charset="0"/>
              <a:cs typeface="Arial" panose="020B0604020202020204" pitchFamily="34" charset="0"/>
            </a:endParaRPr>
          </a:p>
          <a:p>
            <a:pPr marL="444500" indent="-444500"/>
            <a:r>
              <a:rPr lang="fr-CA" sz="900" b="0" i="0" u="none" strike="noStrike" cap="none" dirty="0">
                <a:solidFill>
                  <a:schemeClr val="dk1"/>
                </a:solidFill>
                <a:latin typeface="Arial" panose="020B0604020202020204" pitchFamily="34" charset="0"/>
                <a:ea typeface="Calibri"/>
                <a:cs typeface="Arial" panose="020B0604020202020204" pitchFamily="34" charset="0"/>
                <a:sym typeface="Calibri"/>
              </a:rPr>
              <a:t>Du </a:t>
            </a:r>
            <a:r>
              <a:rPr lang="fr-CA" sz="900" b="0" i="0" u="none" strike="noStrike" cap="none" dirty="0" err="1">
                <a:solidFill>
                  <a:schemeClr val="dk1"/>
                </a:solidFill>
                <a:latin typeface="Arial" panose="020B0604020202020204" pitchFamily="34" charset="0"/>
                <a:ea typeface="Calibri"/>
                <a:cs typeface="Arial" panose="020B0604020202020204" pitchFamily="34" charset="0"/>
                <a:sym typeface="Calibri"/>
              </a:rPr>
              <a:t>Souich</a:t>
            </a:r>
            <a:r>
              <a:rPr lang="fr-CA" sz="900" b="0" i="0" u="none" strike="noStrike" cap="none" dirty="0">
                <a:solidFill>
                  <a:schemeClr val="dk1"/>
                </a:solidFill>
                <a:latin typeface="Arial" panose="020B0604020202020204" pitchFamily="34" charset="0"/>
                <a:ea typeface="Calibri"/>
                <a:cs typeface="Arial" panose="020B0604020202020204" pitchFamily="34" charset="0"/>
                <a:sym typeface="Calibri"/>
              </a:rPr>
              <a:t>, P., Beaulieu, P., Pichette, V., Desroches, J., &amp; </a:t>
            </a:r>
            <a:r>
              <a:rPr lang="fr-CA" sz="900" b="0" i="0" u="none" strike="noStrike" cap="none" dirty="0" err="1">
                <a:solidFill>
                  <a:schemeClr val="dk1"/>
                </a:solidFill>
                <a:latin typeface="Arial" panose="020B0604020202020204" pitchFamily="34" charset="0"/>
                <a:ea typeface="Calibri"/>
                <a:cs typeface="Arial" panose="020B0604020202020204" pitchFamily="34" charset="0"/>
                <a:sym typeface="Calibri"/>
              </a:rPr>
              <a:t>Bibliothèque</a:t>
            </a:r>
            <a:r>
              <a:rPr lang="fr-CA" sz="9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900" b="0" i="0" u="none" strike="noStrike" cap="none" dirty="0" err="1">
                <a:solidFill>
                  <a:schemeClr val="dk1"/>
                </a:solidFill>
                <a:latin typeface="Arial" panose="020B0604020202020204" pitchFamily="34" charset="0"/>
                <a:ea typeface="Calibri"/>
                <a:cs typeface="Arial" panose="020B0604020202020204" pitchFamily="34" charset="0"/>
                <a:sym typeface="Calibri"/>
              </a:rPr>
              <a:t>numérique</a:t>
            </a:r>
            <a:r>
              <a:rPr lang="fr-CA" sz="900" b="0" i="0" u="none" strike="noStrike" cap="none" dirty="0">
                <a:solidFill>
                  <a:schemeClr val="dk1"/>
                </a:solidFill>
                <a:latin typeface="Arial" panose="020B0604020202020204" pitchFamily="34" charset="0"/>
                <a:ea typeface="Calibri"/>
                <a:cs typeface="Arial" panose="020B0604020202020204" pitchFamily="34" charset="0"/>
                <a:sym typeface="Calibri"/>
              </a:rPr>
              <a:t> canadienne. (2015). </a:t>
            </a:r>
            <a:r>
              <a:rPr lang="fr-CA" sz="900" b="0" i="1" u="none" strike="noStrike" cap="none" dirty="0" err="1">
                <a:solidFill>
                  <a:schemeClr val="dk1"/>
                </a:solidFill>
                <a:latin typeface="Arial" panose="020B0604020202020204" pitchFamily="34" charset="0"/>
                <a:ea typeface="Calibri"/>
                <a:cs typeface="Arial" panose="020B0604020202020204" pitchFamily="34" charset="0"/>
                <a:sym typeface="Calibri"/>
              </a:rPr>
              <a:t>Précis</a:t>
            </a:r>
            <a:r>
              <a:rPr lang="fr-CA" sz="900" b="0" i="1" u="none" strike="noStrike" cap="none" dirty="0">
                <a:solidFill>
                  <a:schemeClr val="dk1"/>
                </a:solidFill>
                <a:latin typeface="Arial" panose="020B0604020202020204" pitchFamily="34" charset="0"/>
                <a:ea typeface="Calibri"/>
                <a:cs typeface="Arial" panose="020B0604020202020204" pitchFamily="34" charset="0"/>
                <a:sym typeface="Calibri"/>
              </a:rPr>
              <a:t> de pharmacologie : du fondamental à la clinique</a:t>
            </a:r>
            <a:r>
              <a:rPr lang="fr-CA" sz="9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900" b="0" i="0" u="none" strike="noStrike" cap="none" dirty="0" err="1">
                <a:solidFill>
                  <a:schemeClr val="dk1"/>
                </a:solidFill>
                <a:latin typeface="Arial" panose="020B0604020202020204" pitchFamily="34" charset="0"/>
                <a:ea typeface="Calibri"/>
                <a:cs typeface="Arial" panose="020B0604020202020204" pitchFamily="34" charset="0"/>
                <a:sym typeface="Calibri"/>
              </a:rPr>
              <a:t>Deuxième</a:t>
            </a:r>
            <a:r>
              <a:rPr lang="fr-CA" sz="9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900" b="0" i="0" u="none" strike="noStrike" cap="none" dirty="0" err="1">
                <a:solidFill>
                  <a:schemeClr val="dk1"/>
                </a:solidFill>
                <a:latin typeface="Arial" panose="020B0604020202020204" pitchFamily="34" charset="0"/>
                <a:ea typeface="Calibri"/>
                <a:cs typeface="Arial" panose="020B0604020202020204" pitchFamily="34" charset="0"/>
                <a:sym typeface="Calibri"/>
              </a:rPr>
              <a:t>édition</a:t>
            </a:r>
            <a:r>
              <a:rPr lang="fr-CA" sz="900" b="0" i="0" u="none" strike="noStrike" cap="none" dirty="0">
                <a:solidFill>
                  <a:schemeClr val="dk1"/>
                </a:solidFill>
                <a:latin typeface="Arial" panose="020B0604020202020204" pitchFamily="34" charset="0"/>
                <a:ea typeface="Calibri"/>
                <a:cs typeface="Arial" panose="020B0604020202020204" pitchFamily="34" charset="0"/>
                <a:sym typeface="Calibri"/>
              </a:rPr>
              <a:t> revue et </a:t>
            </a:r>
            <a:r>
              <a:rPr lang="fr-CA" sz="900" b="0" i="0" u="none" strike="noStrike" cap="none" dirty="0" err="1">
                <a:solidFill>
                  <a:schemeClr val="dk1"/>
                </a:solidFill>
                <a:latin typeface="Arial" panose="020B0604020202020204" pitchFamily="34" charset="0"/>
                <a:ea typeface="Calibri"/>
                <a:cs typeface="Arial" panose="020B0604020202020204" pitchFamily="34" charset="0"/>
                <a:sym typeface="Calibri"/>
              </a:rPr>
              <a:t>augmentée</a:t>
            </a:r>
            <a:r>
              <a:rPr lang="fr-CA" sz="900" b="0" i="0" u="none" strike="noStrike" cap="none" dirty="0">
                <a:solidFill>
                  <a:schemeClr val="dk1"/>
                </a:solidFill>
                <a:latin typeface="Arial" panose="020B0604020202020204" pitchFamily="34" charset="0"/>
                <a:ea typeface="Calibri"/>
                <a:cs typeface="Arial" panose="020B0604020202020204" pitchFamily="34" charset="0"/>
                <a:sym typeface="Calibri"/>
              </a:rPr>
              <a:t>). Les Presses de l'</a:t>
            </a:r>
            <a:r>
              <a:rPr lang="fr-CA" sz="900" b="0" i="0" u="none" strike="noStrike" cap="none" dirty="0" err="1">
                <a:solidFill>
                  <a:schemeClr val="dk1"/>
                </a:solidFill>
                <a:latin typeface="Arial" panose="020B0604020202020204" pitchFamily="34" charset="0"/>
                <a:ea typeface="Calibri"/>
                <a:cs typeface="Arial" panose="020B0604020202020204" pitchFamily="34" charset="0"/>
                <a:sym typeface="Calibri"/>
              </a:rPr>
              <a:t>Universite</a:t>
            </a:r>
            <a:r>
              <a:rPr lang="fr-CA" sz="900" b="0" i="0" u="none" strike="noStrike" cap="none" dirty="0">
                <a:solidFill>
                  <a:schemeClr val="dk1"/>
                </a:solidFill>
                <a:latin typeface="Arial" panose="020B0604020202020204" pitchFamily="34" charset="0"/>
                <a:ea typeface="Calibri"/>
                <a:cs typeface="Arial" panose="020B0604020202020204" pitchFamily="34" charset="0"/>
                <a:sym typeface="Calibri"/>
              </a:rPr>
              <a:t>́ de </a:t>
            </a:r>
            <a:r>
              <a:rPr lang="fr-CA" sz="900" b="0" i="0" u="none" strike="noStrike" cap="none" dirty="0" err="1">
                <a:solidFill>
                  <a:schemeClr val="dk1"/>
                </a:solidFill>
                <a:latin typeface="Arial" panose="020B0604020202020204" pitchFamily="34" charset="0"/>
                <a:ea typeface="Calibri"/>
                <a:cs typeface="Arial" panose="020B0604020202020204" pitchFamily="34" charset="0"/>
                <a:sym typeface="Calibri"/>
              </a:rPr>
              <a:t>Montréal</a:t>
            </a:r>
            <a:r>
              <a:rPr lang="fr-CA" sz="9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endParaRPr lang="fr-CA" sz="900" b="0" i="0" u="none" strike="noStrike" cap="none" dirty="0">
              <a:solidFill>
                <a:srgbClr val="000000"/>
              </a:solidFill>
              <a:latin typeface="Arial" panose="020B0604020202020204" pitchFamily="34" charset="0"/>
              <a:cs typeface="Arial" panose="020B0604020202020204" pitchFamily="34" charset="0"/>
              <a:sym typeface="Arial"/>
            </a:endParaRPr>
          </a:p>
          <a:p>
            <a:pPr marL="444500" indent="-444500"/>
            <a:endParaRPr lang="fr-CA" sz="900" kern="100" dirty="0">
              <a:effectLst/>
              <a:latin typeface="Arial" panose="020B0604020202020204" pitchFamily="34" charset="0"/>
              <a:ea typeface="Aptos" panose="020B0004020202020204" pitchFamily="34" charset="0"/>
              <a:cs typeface="Arial" panose="020B0604020202020204" pitchFamily="34" charset="0"/>
            </a:endParaRPr>
          </a:p>
          <a:p>
            <a:pPr marL="444500" indent="-444500"/>
            <a:r>
              <a:rPr lang="fr-CA" sz="900" kern="100" dirty="0">
                <a:effectLst/>
                <a:latin typeface="Arial" panose="020B0604020202020204" pitchFamily="34" charset="0"/>
                <a:ea typeface="Aptos" panose="020B0004020202020204" pitchFamily="34" charset="0"/>
                <a:cs typeface="Arial" panose="020B0604020202020204" pitchFamily="34" charset="0"/>
              </a:rPr>
              <a:t>Marcadet, D.-M., </a:t>
            </a:r>
            <a:r>
              <a:rPr lang="fr-CA" sz="900" kern="100" dirty="0" err="1">
                <a:effectLst/>
                <a:latin typeface="Arial" panose="020B0604020202020204" pitchFamily="34" charset="0"/>
                <a:ea typeface="Aptos" panose="020B0004020202020204" pitchFamily="34" charset="0"/>
                <a:cs typeface="Arial" panose="020B0604020202020204" pitchFamily="34" charset="0"/>
              </a:rPr>
              <a:t>Pavy</a:t>
            </a:r>
            <a:r>
              <a:rPr lang="fr-CA" sz="900" kern="100" dirty="0">
                <a:effectLst/>
                <a:latin typeface="Arial" panose="020B0604020202020204" pitchFamily="34" charset="0"/>
                <a:ea typeface="Aptos" panose="020B0004020202020204" pitchFamily="34" charset="0"/>
                <a:cs typeface="Arial" panose="020B0604020202020204" pitchFamily="34" charset="0"/>
              </a:rPr>
              <a:t>, B., Bosser, G., </a:t>
            </a:r>
            <a:r>
              <a:rPr lang="fr-CA" sz="900" kern="100" dirty="0" err="1">
                <a:effectLst/>
                <a:latin typeface="Arial" panose="020B0604020202020204" pitchFamily="34" charset="0"/>
                <a:ea typeface="Aptos" panose="020B0004020202020204" pitchFamily="34" charset="0"/>
                <a:cs typeface="Arial" panose="020B0604020202020204" pitchFamily="34" charset="0"/>
              </a:rPr>
              <a:t>Claudot</a:t>
            </a:r>
            <a:r>
              <a:rPr lang="fr-CA" sz="900" kern="100" dirty="0">
                <a:effectLst/>
                <a:latin typeface="Arial" panose="020B0604020202020204" pitchFamily="34" charset="0"/>
                <a:ea typeface="Aptos" panose="020B0004020202020204" pitchFamily="34" charset="0"/>
                <a:cs typeface="Arial" panose="020B0604020202020204" pitchFamily="34" charset="0"/>
              </a:rPr>
              <a:t>, F., </a:t>
            </a:r>
            <a:r>
              <a:rPr lang="fr-CA" sz="900" kern="100" dirty="0" err="1">
                <a:effectLst/>
                <a:latin typeface="Arial" panose="020B0604020202020204" pitchFamily="34" charset="0"/>
                <a:ea typeface="Aptos" panose="020B0004020202020204" pitchFamily="34" charset="0"/>
                <a:cs typeface="Arial" panose="020B0604020202020204" pitchFamily="34" charset="0"/>
              </a:rPr>
              <a:t>Corone</a:t>
            </a:r>
            <a:r>
              <a:rPr lang="fr-CA" sz="900" kern="100" dirty="0">
                <a:effectLst/>
                <a:latin typeface="Arial" panose="020B0604020202020204" pitchFamily="34" charset="0"/>
                <a:ea typeface="Aptos" panose="020B0004020202020204" pitchFamily="34" charset="0"/>
                <a:cs typeface="Arial" panose="020B0604020202020204" pitchFamily="34" charset="0"/>
              </a:rPr>
              <a:t>, S., </a:t>
            </a:r>
            <a:r>
              <a:rPr lang="fr-CA" sz="900" kern="100" dirty="0" err="1">
                <a:effectLst/>
                <a:latin typeface="Arial" panose="020B0604020202020204" pitchFamily="34" charset="0"/>
                <a:ea typeface="Aptos" panose="020B0004020202020204" pitchFamily="34" charset="0"/>
                <a:cs typeface="Arial" panose="020B0604020202020204" pitchFamily="34" charset="0"/>
              </a:rPr>
              <a:t>Douard</a:t>
            </a:r>
            <a:r>
              <a:rPr lang="fr-CA" sz="900" kern="100" dirty="0">
                <a:effectLst/>
                <a:latin typeface="Arial" panose="020B0604020202020204" pitchFamily="34" charset="0"/>
                <a:ea typeface="Aptos" panose="020B0004020202020204" pitchFamily="34" charset="0"/>
                <a:cs typeface="Arial" panose="020B0604020202020204" pitchFamily="34" charset="0"/>
              </a:rPr>
              <a:t>, H., </a:t>
            </a:r>
            <a:r>
              <a:rPr lang="fr-CA" sz="900" kern="100" dirty="0" err="1">
                <a:effectLst/>
                <a:latin typeface="Arial" panose="020B0604020202020204" pitchFamily="34" charset="0"/>
                <a:ea typeface="Aptos" panose="020B0004020202020204" pitchFamily="34" charset="0"/>
                <a:cs typeface="Arial" panose="020B0604020202020204" pitchFamily="34" charset="0"/>
              </a:rPr>
              <a:t>Iliou</a:t>
            </a:r>
            <a:r>
              <a:rPr lang="fr-CA" sz="900" kern="100" dirty="0">
                <a:effectLst/>
                <a:latin typeface="Arial" panose="020B0604020202020204" pitchFamily="34" charset="0"/>
                <a:ea typeface="Aptos" panose="020B0004020202020204" pitchFamily="34" charset="0"/>
                <a:cs typeface="Arial" panose="020B0604020202020204" pitchFamily="34" charset="0"/>
              </a:rPr>
              <a:t>, M.-C., Vergès-Patois, B., </a:t>
            </a:r>
            <a:r>
              <a:rPr lang="fr-CA" sz="900" kern="100" dirty="0" err="1">
                <a:effectLst/>
                <a:latin typeface="Arial" panose="020B0604020202020204" pitchFamily="34" charset="0"/>
                <a:ea typeface="Aptos" panose="020B0004020202020204" pitchFamily="34" charset="0"/>
                <a:cs typeface="Arial" panose="020B0604020202020204" pitchFamily="34" charset="0"/>
              </a:rPr>
              <a:t>Amedro</a:t>
            </a:r>
            <a:r>
              <a:rPr lang="fr-CA" sz="900" kern="100" dirty="0">
                <a:effectLst/>
                <a:latin typeface="Arial" panose="020B0604020202020204" pitchFamily="34" charset="0"/>
                <a:ea typeface="Aptos" panose="020B0004020202020204" pitchFamily="34" charset="0"/>
                <a:cs typeface="Arial" panose="020B0604020202020204" pitchFamily="34" charset="0"/>
              </a:rPr>
              <a:t>, P., Le </a:t>
            </a:r>
            <a:r>
              <a:rPr lang="fr-CA" sz="900" kern="100" dirty="0" err="1">
                <a:effectLst/>
                <a:latin typeface="Arial" panose="020B0604020202020204" pitchFamily="34" charset="0"/>
                <a:ea typeface="Aptos" panose="020B0004020202020204" pitchFamily="34" charset="0"/>
                <a:cs typeface="Arial" panose="020B0604020202020204" pitchFamily="34" charset="0"/>
              </a:rPr>
              <a:t>Tourneau</a:t>
            </a:r>
            <a:r>
              <a:rPr lang="fr-CA" sz="900" kern="100" dirty="0">
                <a:effectLst/>
                <a:latin typeface="Arial" panose="020B0604020202020204" pitchFamily="34" charset="0"/>
                <a:ea typeface="Aptos" panose="020B0004020202020204" pitchFamily="34" charset="0"/>
                <a:cs typeface="Arial" panose="020B0604020202020204" pitchFamily="34" charset="0"/>
              </a:rPr>
              <a:t>, T., </a:t>
            </a:r>
            <a:r>
              <a:rPr lang="fr-CA" sz="900" kern="100" dirty="0" err="1">
                <a:effectLst/>
                <a:latin typeface="Arial" panose="020B0604020202020204" pitchFamily="34" charset="0"/>
                <a:ea typeface="Aptos" panose="020B0004020202020204" pitchFamily="34" charset="0"/>
                <a:cs typeface="Arial" panose="020B0604020202020204" pitchFamily="34" charset="0"/>
              </a:rPr>
              <a:t>Cueff</a:t>
            </a:r>
            <a:r>
              <a:rPr lang="fr-CA" sz="900" kern="100" dirty="0">
                <a:effectLst/>
                <a:latin typeface="Arial" panose="020B0604020202020204" pitchFamily="34" charset="0"/>
                <a:ea typeface="Aptos" panose="020B0004020202020204" pitchFamily="34" charset="0"/>
                <a:cs typeface="Arial" panose="020B0604020202020204" pitchFamily="34" charset="0"/>
              </a:rPr>
              <a:t>, C., </a:t>
            </a:r>
            <a:r>
              <a:rPr lang="fr-CA" sz="900" kern="100" dirty="0" err="1">
                <a:effectLst/>
                <a:latin typeface="Arial" panose="020B0604020202020204" pitchFamily="34" charset="0"/>
                <a:ea typeface="Aptos" panose="020B0004020202020204" pitchFamily="34" charset="0"/>
                <a:cs typeface="Arial" panose="020B0604020202020204" pitchFamily="34" charset="0"/>
              </a:rPr>
              <a:t>Avedian</a:t>
            </a:r>
            <a:r>
              <a:rPr lang="fr-CA" sz="900" kern="100" dirty="0">
                <a:effectLst/>
                <a:latin typeface="Arial" panose="020B0604020202020204" pitchFamily="34" charset="0"/>
                <a:ea typeface="Aptos" panose="020B0004020202020204" pitchFamily="34" charset="0"/>
                <a:cs typeface="Arial" panose="020B0604020202020204" pitchFamily="34" charset="0"/>
              </a:rPr>
              <a:t>, T., Cohen Solal, A., &amp; Carré, F. (2018). </a:t>
            </a:r>
            <a:r>
              <a:rPr lang="fr-CA" sz="900" i="1" kern="100" dirty="0">
                <a:effectLst/>
                <a:latin typeface="Arial" panose="020B0604020202020204" pitchFamily="34" charset="0"/>
                <a:ea typeface="Aptos" panose="020B0004020202020204" pitchFamily="34" charset="0"/>
                <a:cs typeface="Arial" panose="020B0604020202020204" pitchFamily="34" charset="0"/>
              </a:rPr>
              <a:t>Recommandations pour les épreuves d’effort  </a:t>
            </a:r>
            <a:r>
              <a:rPr lang="fr-CA" sz="900" kern="100" dirty="0">
                <a:effectLst/>
                <a:latin typeface="Arial" panose="020B0604020202020204" pitchFamily="34" charset="0"/>
                <a:ea typeface="Aptos" panose="020B0004020202020204" pitchFamily="34" charset="0"/>
                <a:cs typeface="Arial" panose="020B0604020202020204" pitchFamily="34" charset="0"/>
              </a:rPr>
              <a:t>Société Française de Cardiologie. </a:t>
            </a:r>
            <a:r>
              <a:rPr lang="fr-CA" sz="900" u="sng" kern="100" dirty="0">
                <a:solidFill>
                  <a:srgbClr val="467886"/>
                </a:solidFill>
                <a:effectLst/>
                <a:latin typeface="Arial" panose="020B0604020202020204" pitchFamily="34" charset="0"/>
                <a:ea typeface="Aptos" panose="020B0004020202020204" pitchFamily="34" charset="0"/>
                <a:cs typeface="Arial" panose="020B0604020202020204" pitchFamily="34" charset="0"/>
                <a:hlinkClick r:id="rId8"/>
              </a:rPr>
              <a:t>https://www.sfcardio.fr/sites/default/files/2019-10/2018-recommandations-sfc-2018-epreuves-effort.pdf</a:t>
            </a:r>
            <a:endParaRPr lang="fr-CA" sz="900" kern="100" dirty="0">
              <a:effectLst/>
              <a:latin typeface="Arial" panose="020B0604020202020204" pitchFamily="34" charset="0"/>
              <a:ea typeface="Aptos" panose="020B0004020202020204" pitchFamily="34" charset="0"/>
              <a:cs typeface="Arial" panose="020B0604020202020204" pitchFamily="34" charset="0"/>
            </a:endParaRPr>
          </a:p>
          <a:p>
            <a:r>
              <a:rPr lang="fr-CA" sz="900" kern="100" dirty="0">
                <a:effectLst/>
                <a:latin typeface="Arial" panose="020B0604020202020204" pitchFamily="34" charset="0"/>
                <a:ea typeface="Aptos" panose="020B0004020202020204" pitchFamily="34" charset="0"/>
                <a:cs typeface="Arial" panose="020B0604020202020204" pitchFamily="34" charset="0"/>
              </a:rPr>
              <a:t> </a:t>
            </a:r>
          </a:p>
          <a:p>
            <a:pPr marL="355600" indent="-355600"/>
            <a:r>
              <a:rPr lang="fr-CA" sz="900" kern="100" dirty="0">
                <a:effectLst/>
                <a:latin typeface="Arial" panose="020B0604020202020204" pitchFamily="34" charset="0"/>
                <a:ea typeface="Aptos" panose="020B0004020202020204" pitchFamily="34" charset="0"/>
                <a:cs typeface="Arial" panose="020B0604020202020204" pitchFamily="34" charset="0"/>
              </a:rPr>
              <a:t>Rabi, D. M., </a:t>
            </a:r>
            <a:r>
              <a:rPr lang="fr-CA" sz="900" kern="100" dirty="0" err="1">
                <a:effectLst/>
                <a:latin typeface="Arial" panose="020B0604020202020204" pitchFamily="34" charset="0"/>
                <a:ea typeface="Aptos" panose="020B0004020202020204" pitchFamily="34" charset="0"/>
                <a:cs typeface="Arial" panose="020B0604020202020204" pitchFamily="34" charset="0"/>
              </a:rPr>
              <a:t>McBrien</a:t>
            </a:r>
            <a:r>
              <a:rPr lang="fr-CA" sz="900" kern="100" dirty="0">
                <a:effectLst/>
                <a:latin typeface="Arial" panose="020B0604020202020204" pitchFamily="34" charset="0"/>
                <a:ea typeface="Aptos" panose="020B0004020202020204" pitchFamily="34" charset="0"/>
                <a:cs typeface="Arial" panose="020B0604020202020204" pitchFamily="34" charset="0"/>
              </a:rPr>
              <a:t>, K. A., Sapir-</a:t>
            </a:r>
            <a:r>
              <a:rPr lang="fr-CA" sz="900" kern="100" dirty="0" err="1">
                <a:effectLst/>
                <a:latin typeface="Arial" panose="020B0604020202020204" pitchFamily="34" charset="0"/>
                <a:ea typeface="Aptos" panose="020B0004020202020204" pitchFamily="34" charset="0"/>
                <a:cs typeface="Arial" panose="020B0604020202020204" pitchFamily="34" charset="0"/>
              </a:rPr>
              <a:t>Pichhadze</a:t>
            </a:r>
            <a:r>
              <a:rPr lang="fr-CA" sz="900" kern="100" dirty="0">
                <a:effectLst/>
                <a:latin typeface="Arial" panose="020B0604020202020204" pitchFamily="34" charset="0"/>
                <a:ea typeface="Aptos" panose="020B0004020202020204" pitchFamily="34" charset="0"/>
                <a:cs typeface="Arial" panose="020B0604020202020204" pitchFamily="34" charset="0"/>
              </a:rPr>
              <a:t>, R., </a:t>
            </a:r>
            <a:r>
              <a:rPr lang="fr-CA" sz="900" kern="100" dirty="0" err="1">
                <a:effectLst/>
                <a:latin typeface="Arial" panose="020B0604020202020204" pitchFamily="34" charset="0"/>
                <a:ea typeface="Aptos" panose="020B0004020202020204" pitchFamily="34" charset="0"/>
                <a:cs typeface="Arial" panose="020B0604020202020204" pitchFamily="34" charset="0"/>
              </a:rPr>
              <a:t>Nakhla</a:t>
            </a:r>
            <a:r>
              <a:rPr lang="fr-CA" sz="900" kern="100" dirty="0">
                <a:effectLst/>
                <a:latin typeface="Arial" panose="020B0604020202020204" pitchFamily="34" charset="0"/>
                <a:ea typeface="Aptos" panose="020B0004020202020204" pitchFamily="34" charset="0"/>
                <a:cs typeface="Arial" panose="020B0604020202020204" pitchFamily="34" charset="0"/>
              </a:rPr>
              <a:t>, M., Ahmed, S. B., </a:t>
            </a:r>
            <a:r>
              <a:rPr lang="fr-CA" sz="900" kern="100" dirty="0" err="1">
                <a:effectLst/>
                <a:latin typeface="Arial" panose="020B0604020202020204" pitchFamily="34" charset="0"/>
                <a:ea typeface="Aptos" panose="020B0004020202020204" pitchFamily="34" charset="0"/>
                <a:cs typeface="Arial" panose="020B0604020202020204" pitchFamily="34" charset="0"/>
              </a:rPr>
              <a:t>Dumanski</a:t>
            </a:r>
            <a:r>
              <a:rPr lang="fr-CA" sz="900" kern="100" dirty="0">
                <a:effectLst/>
                <a:latin typeface="Arial" panose="020B0604020202020204" pitchFamily="34" charset="0"/>
                <a:ea typeface="Aptos" panose="020B0004020202020204" pitchFamily="34" charset="0"/>
                <a:cs typeface="Arial" panose="020B0604020202020204" pitchFamily="34" charset="0"/>
              </a:rPr>
              <a:t>, S. M., Butalia, S., Leung, A. A., Harris, K. C., Cloutier, L., </a:t>
            </a:r>
            <a:r>
              <a:rPr lang="fr-CA" sz="900" kern="100" dirty="0" err="1">
                <a:effectLst/>
                <a:latin typeface="Arial" panose="020B0604020202020204" pitchFamily="34" charset="0"/>
                <a:ea typeface="Aptos" panose="020B0004020202020204" pitchFamily="34" charset="0"/>
                <a:cs typeface="Arial" panose="020B0604020202020204" pitchFamily="34" charset="0"/>
              </a:rPr>
              <a:t>Zarnke</a:t>
            </a:r>
            <a:r>
              <a:rPr lang="fr-CA" sz="900" kern="100" dirty="0">
                <a:effectLst/>
                <a:latin typeface="Arial" panose="020B0604020202020204" pitchFamily="34" charset="0"/>
                <a:ea typeface="Aptos" panose="020B0004020202020204" pitchFamily="34" charset="0"/>
                <a:cs typeface="Arial" panose="020B0604020202020204" pitchFamily="34" charset="0"/>
              </a:rPr>
              <a:t>, K. B., Ruzicka, M., Hiremath, S., Feldman, R. D., </a:t>
            </a:r>
            <a:r>
              <a:rPr lang="fr-CA" sz="900" kern="100" dirty="0" err="1">
                <a:effectLst/>
                <a:latin typeface="Arial" panose="020B0604020202020204" pitchFamily="34" charset="0"/>
                <a:ea typeface="Aptos" panose="020B0004020202020204" pitchFamily="34" charset="0"/>
                <a:cs typeface="Arial" panose="020B0604020202020204" pitchFamily="34" charset="0"/>
              </a:rPr>
              <a:t>Tobe</a:t>
            </a:r>
            <a:r>
              <a:rPr lang="fr-CA" sz="900" kern="100" dirty="0">
                <a:effectLst/>
                <a:latin typeface="Arial" panose="020B0604020202020204" pitchFamily="34" charset="0"/>
                <a:ea typeface="Aptos" panose="020B0004020202020204" pitchFamily="34" charset="0"/>
                <a:cs typeface="Arial" panose="020B0604020202020204" pitchFamily="34" charset="0"/>
              </a:rPr>
              <a:t>, S. W., Campbell, T. S., Bacon, S. L., </a:t>
            </a:r>
            <a:r>
              <a:rPr lang="fr-CA" sz="900" kern="100" dirty="0" err="1">
                <a:effectLst/>
                <a:latin typeface="Arial" panose="020B0604020202020204" pitchFamily="34" charset="0"/>
                <a:ea typeface="Aptos" panose="020B0004020202020204" pitchFamily="34" charset="0"/>
                <a:cs typeface="Arial" panose="020B0604020202020204" pitchFamily="34" charset="0"/>
              </a:rPr>
              <a:t>Nerenberg</a:t>
            </a:r>
            <a:r>
              <a:rPr lang="fr-CA" sz="900" kern="100" dirty="0">
                <a:effectLst/>
                <a:latin typeface="Arial" panose="020B0604020202020204" pitchFamily="34" charset="0"/>
                <a:ea typeface="Aptos" panose="020B0004020202020204" pitchFamily="34" charset="0"/>
                <a:cs typeface="Arial" panose="020B0604020202020204" pitchFamily="34" charset="0"/>
              </a:rPr>
              <a:t>, K. A., Dresser, G. K., ... </a:t>
            </a:r>
            <a:r>
              <a:rPr lang="en-US" sz="900" kern="100" dirty="0" err="1">
                <a:effectLst/>
                <a:latin typeface="Arial" panose="020B0604020202020204" pitchFamily="34" charset="0"/>
                <a:ea typeface="Aptos" panose="020B0004020202020204" pitchFamily="34" charset="0"/>
                <a:cs typeface="Arial" panose="020B0604020202020204" pitchFamily="34" charset="0"/>
              </a:rPr>
              <a:t>Daskalopoulou</a:t>
            </a:r>
            <a:r>
              <a:rPr lang="en-US" sz="900" kern="100" dirty="0">
                <a:effectLst/>
                <a:latin typeface="Arial" panose="020B0604020202020204" pitchFamily="34" charset="0"/>
                <a:ea typeface="Aptos" panose="020B0004020202020204" pitchFamily="34" charset="0"/>
                <a:cs typeface="Arial" panose="020B0604020202020204" pitchFamily="34" charset="0"/>
              </a:rPr>
              <a:t>, S. S. (2020). Hypertension Canada's 2020 Comprehensive Guidelines for the Prevention, Diagnosis, Risk Assessment, and Treatment of Hypertension in Adults and Children. </a:t>
            </a:r>
            <a:r>
              <a:rPr lang="en-US" sz="900" i="1" kern="100" dirty="0">
                <a:effectLst/>
                <a:latin typeface="Arial" panose="020B0604020202020204" pitchFamily="34" charset="0"/>
                <a:ea typeface="Aptos" panose="020B0004020202020204" pitchFamily="34" charset="0"/>
                <a:cs typeface="Arial" panose="020B0604020202020204" pitchFamily="34" charset="0"/>
              </a:rPr>
              <a:t>Canadian Journal of Cardiology</a:t>
            </a:r>
            <a:r>
              <a:rPr lang="en-US" sz="900" kern="100" dirty="0">
                <a:effectLst/>
                <a:latin typeface="Arial" panose="020B0604020202020204" pitchFamily="34" charset="0"/>
                <a:ea typeface="Aptos" panose="020B0004020202020204" pitchFamily="34" charset="0"/>
                <a:cs typeface="Arial" panose="020B0604020202020204" pitchFamily="34" charset="0"/>
              </a:rPr>
              <a:t>, </a:t>
            </a:r>
            <a:r>
              <a:rPr lang="en-US" sz="900" i="1" kern="100" dirty="0">
                <a:effectLst/>
                <a:latin typeface="Arial" panose="020B0604020202020204" pitchFamily="34" charset="0"/>
                <a:ea typeface="Aptos" panose="020B0004020202020204" pitchFamily="34" charset="0"/>
                <a:cs typeface="Arial" panose="020B0604020202020204" pitchFamily="34" charset="0"/>
              </a:rPr>
              <a:t>36</a:t>
            </a:r>
            <a:r>
              <a:rPr lang="en-US" sz="900" kern="100" dirty="0">
                <a:effectLst/>
                <a:latin typeface="Arial" panose="020B0604020202020204" pitchFamily="34" charset="0"/>
                <a:ea typeface="Aptos" panose="020B0004020202020204" pitchFamily="34" charset="0"/>
                <a:cs typeface="Arial" panose="020B0604020202020204" pitchFamily="34" charset="0"/>
              </a:rPr>
              <a:t>(5), 596-624. </a:t>
            </a:r>
            <a:r>
              <a:rPr lang="en-US" sz="900" u="sng" kern="100" dirty="0">
                <a:solidFill>
                  <a:srgbClr val="467886"/>
                </a:solidFill>
                <a:effectLst/>
                <a:latin typeface="Arial" panose="020B0604020202020204" pitchFamily="34" charset="0"/>
                <a:ea typeface="Aptos" panose="020B0004020202020204" pitchFamily="34" charset="0"/>
                <a:cs typeface="Arial" panose="020B0604020202020204" pitchFamily="34" charset="0"/>
                <a:hlinkClick r:id="rId9"/>
              </a:rPr>
              <a:t>https://doi.org/10.1016/j.cjca.2020.02.086</a:t>
            </a:r>
            <a:endParaRPr lang="fr-CA" sz="900" kern="100" dirty="0">
              <a:effectLst/>
              <a:latin typeface="Arial" panose="020B0604020202020204" pitchFamily="34" charset="0"/>
              <a:ea typeface="Aptos" panose="020B0004020202020204" pitchFamily="34" charset="0"/>
              <a:cs typeface="Arial" panose="020B0604020202020204" pitchFamily="34" charset="0"/>
            </a:endParaRPr>
          </a:p>
          <a:p>
            <a:r>
              <a:rPr lang="en-US" sz="900" kern="100" dirty="0">
                <a:effectLst/>
                <a:latin typeface="Arial" panose="020B0604020202020204" pitchFamily="34" charset="0"/>
                <a:ea typeface="Aptos" panose="020B0004020202020204" pitchFamily="34" charset="0"/>
                <a:cs typeface="Arial" panose="020B0604020202020204" pitchFamily="34" charset="0"/>
              </a:rPr>
              <a:t>  </a:t>
            </a:r>
            <a:endParaRPr lang="fr-CA" sz="900" kern="100" dirty="0">
              <a:effectLst/>
              <a:latin typeface="Arial" panose="020B0604020202020204" pitchFamily="34" charset="0"/>
              <a:ea typeface="Aptos" panose="020B0004020202020204" pitchFamily="34" charset="0"/>
              <a:cs typeface="Arial" panose="020B0604020202020204" pitchFamily="34" charset="0"/>
            </a:endParaRPr>
          </a:p>
          <a:p>
            <a:pPr marL="355600" indent="-355600"/>
            <a:r>
              <a:rPr lang="fr-CA" sz="900" kern="100" dirty="0">
                <a:effectLst/>
                <a:latin typeface="Arial" panose="020B0604020202020204" pitchFamily="34" charset="0"/>
                <a:ea typeface="Aptos" panose="020B0004020202020204" pitchFamily="34" charset="0"/>
                <a:cs typeface="Arial" panose="020B0604020202020204" pitchFamily="34" charset="0"/>
              </a:rPr>
              <a:t>Santé Canada. (2003). </a:t>
            </a:r>
            <a:r>
              <a:rPr lang="fr-CA" sz="900" i="1" kern="100" dirty="0">
                <a:effectLst/>
                <a:latin typeface="Arial" panose="020B0604020202020204" pitchFamily="34" charset="0"/>
                <a:ea typeface="Aptos" panose="020B0004020202020204" pitchFamily="34" charset="0"/>
                <a:cs typeface="Arial" panose="020B0604020202020204" pitchFamily="34" charset="0"/>
              </a:rPr>
              <a:t>Portail des médicaments et produits de santé : Crestor</a:t>
            </a:r>
            <a:r>
              <a:rPr lang="fr-CA" sz="900" kern="100" dirty="0">
                <a:effectLst/>
                <a:latin typeface="Arial" panose="020B0604020202020204" pitchFamily="34" charset="0"/>
                <a:ea typeface="Aptos" panose="020B0004020202020204" pitchFamily="34" charset="0"/>
                <a:cs typeface="Arial" panose="020B0604020202020204" pitchFamily="34" charset="0"/>
              </a:rPr>
              <a:t>. </a:t>
            </a:r>
            <a:r>
              <a:rPr lang="fr-CA" sz="900" kern="100" dirty="0">
                <a:effectLst/>
                <a:latin typeface="Arial" panose="020B0604020202020204" pitchFamily="34" charset="0"/>
                <a:ea typeface="Aptos" panose="020B0004020202020204" pitchFamily="34" charset="0"/>
                <a:cs typeface="Arial" panose="020B0604020202020204" pitchFamily="34" charset="0"/>
                <a:hlinkClick r:id="rId10"/>
              </a:rPr>
              <a:t>https://pmps.hpfb-dgpsa.ca/dhpp/resource/71404</a:t>
            </a:r>
            <a:endParaRPr lang="fr-CA" sz="900" kern="100" dirty="0">
              <a:effectLst/>
              <a:latin typeface="Arial" panose="020B0604020202020204" pitchFamily="34" charset="0"/>
              <a:ea typeface="Aptos" panose="020B0004020202020204" pitchFamily="34" charset="0"/>
              <a:cs typeface="Arial" panose="020B0604020202020204" pitchFamily="34" charset="0"/>
            </a:endParaRPr>
          </a:p>
          <a:p>
            <a:pPr marL="355600" indent="-355600"/>
            <a:endParaRPr lang="fr-CA" sz="900" kern="100" dirty="0">
              <a:effectLst/>
              <a:latin typeface="Arial" panose="020B0604020202020204" pitchFamily="34" charset="0"/>
              <a:ea typeface="Aptos" panose="020B0004020202020204" pitchFamily="34" charset="0"/>
              <a:cs typeface="Arial" panose="020B0604020202020204" pitchFamily="34" charset="0"/>
            </a:endParaRPr>
          </a:p>
          <a:p>
            <a:pPr marL="355600" indent="-355600"/>
            <a:r>
              <a:rPr lang="fr-CA" sz="900" kern="100" dirty="0">
                <a:effectLst/>
                <a:latin typeface="Arial" panose="020B0604020202020204" pitchFamily="34" charset="0"/>
                <a:ea typeface="Aptos" panose="020B0004020202020204" pitchFamily="34" charset="0"/>
                <a:cs typeface="Arial" panose="020B0604020202020204" pitchFamily="34" charset="0"/>
              </a:rPr>
              <a:t>Société canadienne de physiologie de l'exercice. (2017). </a:t>
            </a:r>
            <a:r>
              <a:rPr lang="fr-CA" sz="900" i="1" kern="100" dirty="0">
                <a:effectLst/>
                <a:latin typeface="Arial" panose="020B0604020202020204" pitchFamily="34" charset="0"/>
                <a:ea typeface="Aptos" panose="020B0004020202020204" pitchFamily="34" charset="0"/>
                <a:cs typeface="Arial" panose="020B0604020202020204" pitchFamily="34" charset="0"/>
              </a:rPr>
              <a:t>Menez une vie plus active</a:t>
            </a:r>
            <a:r>
              <a:rPr lang="fr-CA" sz="900" kern="100" dirty="0">
                <a:effectLst/>
                <a:latin typeface="Arial" panose="020B0604020202020204" pitchFamily="34" charset="0"/>
                <a:ea typeface="Aptos" panose="020B0004020202020204" pitchFamily="34" charset="0"/>
                <a:cs typeface="Arial" panose="020B0604020202020204" pitchFamily="34" charset="0"/>
              </a:rPr>
              <a:t> [Questionnaire]. </a:t>
            </a:r>
            <a:r>
              <a:rPr lang="fr-CA" sz="900" u="sng" kern="100" dirty="0">
                <a:solidFill>
                  <a:srgbClr val="467886"/>
                </a:solidFill>
                <a:effectLst/>
                <a:latin typeface="Arial" panose="020B0604020202020204" pitchFamily="34" charset="0"/>
                <a:ea typeface="Aptos" panose="020B0004020202020204" pitchFamily="34" charset="0"/>
                <a:cs typeface="Arial" panose="020B0604020202020204" pitchFamily="34" charset="0"/>
                <a:hlinkClick r:id="rId11"/>
              </a:rPr>
              <a:t>https://scpe.ca/wp-content/uploads/2021/06/QUESTIONNAIREMENEZUNEVIEPLUSACTIVE.pdf</a:t>
            </a:r>
            <a:endParaRPr lang="fr-CA" sz="900" kern="100" dirty="0">
              <a:effectLst/>
              <a:latin typeface="Arial" panose="020B0604020202020204" pitchFamily="34" charset="0"/>
              <a:ea typeface="Aptos" panose="020B0004020202020204" pitchFamily="34" charset="0"/>
              <a:cs typeface="Arial" panose="020B0604020202020204" pitchFamily="34" charset="0"/>
            </a:endParaRPr>
          </a:p>
          <a:p>
            <a:r>
              <a:rPr lang="fr-CA" sz="900" kern="100" dirty="0">
                <a:effectLst/>
                <a:latin typeface="Arial" panose="020B0604020202020204" pitchFamily="34" charset="0"/>
                <a:ea typeface="Aptos" panose="020B0004020202020204" pitchFamily="34" charset="0"/>
                <a:cs typeface="Arial" panose="020B0604020202020204" pitchFamily="34" charset="0"/>
              </a:rPr>
              <a:t> </a:t>
            </a:r>
          </a:p>
          <a:p>
            <a:pPr marL="355600" indent="-355600"/>
            <a:r>
              <a:rPr lang="fr-CA" sz="900" dirty="0">
                <a:effectLst/>
                <a:latin typeface="Arial" panose="020B0604020202020204" pitchFamily="34" charset="0"/>
                <a:ea typeface="Aptos" panose="020B0004020202020204" pitchFamily="34" charset="0"/>
                <a:cs typeface="Arial" panose="020B0604020202020204" pitchFamily="34" charset="0"/>
              </a:rPr>
              <a:t>Société canadienne de physiologie de l'exercice. (2025). </a:t>
            </a:r>
            <a:r>
              <a:rPr lang="fr-CA" sz="900" i="1" dirty="0">
                <a:effectLst/>
                <a:latin typeface="Arial" panose="020B0604020202020204" pitchFamily="34" charset="0"/>
                <a:ea typeface="Aptos" panose="020B0004020202020204" pitchFamily="34" charset="0"/>
                <a:cs typeface="Arial" panose="020B0604020202020204" pitchFamily="34" charset="0"/>
              </a:rPr>
              <a:t>DIRECTIVES CANADIENNES EN MATIÈRE DE MOUVEMENT SUR  24 HEURES POUR LES ADULTES ÂGÉS DE 18 À 64 ANS : Une approche intégrée regroupant l’activité physique, le comportement sédentaire et le sommeil</a:t>
            </a:r>
            <a:r>
              <a:rPr lang="fr-CA" sz="900" dirty="0">
                <a:effectLst/>
                <a:latin typeface="Arial" panose="020B0604020202020204" pitchFamily="34" charset="0"/>
                <a:ea typeface="Aptos" panose="020B0004020202020204" pitchFamily="34" charset="0"/>
                <a:cs typeface="Arial" panose="020B0604020202020204" pitchFamily="34" charset="0"/>
              </a:rPr>
              <a:t>. </a:t>
            </a:r>
            <a:r>
              <a:rPr lang="fr-CA" sz="900" u="sng" dirty="0">
                <a:solidFill>
                  <a:srgbClr val="467886"/>
                </a:solidFill>
                <a:effectLst/>
                <a:latin typeface="Arial" panose="020B0604020202020204" pitchFamily="34" charset="0"/>
                <a:ea typeface="Aptos" panose="020B0004020202020204" pitchFamily="34" charset="0"/>
                <a:cs typeface="Arial" panose="020B0604020202020204" pitchFamily="34" charset="0"/>
                <a:hlinkClick r:id="rId12"/>
              </a:rPr>
              <a:t>https://csepguidelines.ca/language/fr/directives/adultes_18-64/</a:t>
            </a:r>
            <a:endParaRPr sz="900" dirty="0">
              <a:solidFill>
                <a:srgbClr val="0D266D"/>
              </a:solidFill>
              <a:latin typeface="Arial" panose="020B0604020202020204" pitchFamily="34" charset="0"/>
              <a:cs typeface="Arial" panose="020B0604020202020204" pitchFamily="34" charset="0"/>
              <a:sym typeface="Arial"/>
            </a:endParaRPr>
          </a:p>
          <a:p>
            <a:pPr marL="0" marR="0" lvl="0" indent="0" algn="l" rtl="0">
              <a:lnSpc>
                <a:spcPct val="95000"/>
              </a:lnSpc>
              <a:spcBef>
                <a:spcPts val="1200"/>
              </a:spcBef>
              <a:spcAft>
                <a:spcPts val="0"/>
              </a:spcAft>
              <a:buClr>
                <a:schemeClr val="dk1"/>
              </a:buClr>
              <a:buSzPts val="935"/>
              <a:buFont typeface="Arial"/>
              <a:buNone/>
            </a:pPr>
            <a:endParaRPr sz="900" dirty="0">
              <a:solidFill>
                <a:srgbClr val="0D266D"/>
              </a:solidFill>
              <a:latin typeface="Arial" panose="020B0604020202020204" pitchFamily="34" charset="0"/>
              <a:cs typeface="Arial" panose="020B0604020202020204" pitchFamily="34" charset="0"/>
              <a:sym typeface="Arial"/>
            </a:endParaRPr>
          </a:p>
          <a:p>
            <a:pPr marL="0" marR="0" lvl="0" indent="0" algn="l" rtl="0">
              <a:lnSpc>
                <a:spcPct val="95000"/>
              </a:lnSpc>
              <a:spcBef>
                <a:spcPts val="1200"/>
              </a:spcBef>
              <a:spcAft>
                <a:spcPts val="1200"/>
              </a:spcAft>
              <a:buClr>
                <a:schemeClr val="dk1"/>
              </a:buClr>
              <a:buSzPts val="935"/>
              <a:buFont typeface="Arial"/>
              <a:buNone/>
            </a:pPr>
            <a:endParaRPr sz="900" dirty="0">
              <a:solidFill>
                <a:srgbClr val="0D266D"/>
              </a:solidFill>
              <a:latin typeface="Arial" panose="020B0604020202020204" pitchFamily="34" charset="0"/>
              <a:cs typeface="Arial" panose="020B0604020202020204" pitchFamily="34" charset="0"/>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91">
          <a:extLst>
            <a:ext uri="{FF2B5EF4-FFF2-40B4-BE49-F238E27FC236}">
              <a16:creationId xmlns:a16="http://schemas.microsoft.com/office/drawing/2014/main" id="{F91CCF3D-0922-F6B7-42C3-09B8B64D76AF}"/>
            </a:ext>
          </a:extLst>
        </p:cNvPr>
        <p:cNvGrpSpPr/>
        <p:nvPr/>
      </p:nvGrpSpPr>
      <p:grpSpPr>
        <a:xfrm>
          <a:off x="0" y="0"/>
          <a:ext cx="0" cy="0"/>
          <a:chOff x="0" y="0"/>
          <a:chExt cx="0" cy="0"/>
        </a:xfrm>
      </p:grpSpPr>
      <p:sp>
        <p:nvSpPr>
          <p:cNvPr id="392" name="Google Shape;392;p36">
            <a:extLst>
              <a:ext uri="{FF2B5EF4-FFF2-40B4-BE49-F238E27FC236}">
                <a16:creationId xmlns:a16="http://schemas.microsoft.com/office/drawing/2014/main" id="{42724F96-9986-4CF7-D6D8-0E85810D8B91}"/>
              </a:ext>
            </a:extLst>
          </p:cNvPr>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393" name="Google Shape;393;p36" descr="Cœur avec battements avec un remplissage uni">
            <a:extLst>
              <a:ext uri="{FF2B5EF4-FFF2-40B4-BE49-F238E27FC236}">
                <a16:creationId xmlns:a16="http://schemas.microsoft.com/office/drawing/2014/main" id="{F815E1CC-C1F0-5562-45F0-007FC2EDE9E9}"/>
              </a:ext>
            </a:extLst>
          </p:cNvPr>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4" name="Google Shape;604;p63">
            <a:extLst>
              <a:ext uri="{FF2B5EF4-FFF2-40B4-BE49-F238E27FC236}">
                <a16:creationId xmlns:a16="http://schemas.microsoft.com/office/drawing/2014/main" id="{657A0159-CC01-AF2A-8072-6F8206C3AB96}"/>
              </a:ext>
            </a:extLst>
          </p:cNvPr>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latin typeface="Aptos" panose="020B0004020202020204" pitchFamily="34" charset="0"/>
              </a:rPr>
              <a:t>Remerciements</a:t>
            </a:r>
            <a:endParaRPr dirty="0">
              <a:latin typeface="Aptos" panose="020B0004020202020204" pitchFamily="34" charset="0"/>
            </a:endParaRPr>
          </a:p>
        </p:txBody>
      </p:sp>
      <p:sp>
        <p:nvSpPr>
          <p:cNvPr id="5" name="Google Shape;78;p2">
            <a:extLst>
              <a:ext uri="{FF2B5EF4-FFF2-40B4-BE49-F238E27FC236}">
                <a16:creationId xmlns:a16="http://schemas.microsoft.com/office/drawing/2014/main" id="{52524613-FA8A-81D3-8B6E-F14FA33EB9C0}"/>
              </a:ext>
            </a:extLst>
          </p:cNvPr>
          <p:cNvSpPr txBox="1"/>
          <p:nvPr/>
        </p:nvSpPr>
        <p:spPr>
          <a:xfrm>
            <a:off x="377100" y="1274083"/>
            <a:ext cx="8389800" cy="603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fr-CA" sz="1600" b="1" u="none" strike="noStrike" cap="none" dirty="0">
                <a:solidFill>
                  <a:srgbClr val="0D266D"/>
                </a:solidFill>
                <a:latin typeface="Arial" panose="020B0604020202020204" pitchFamily="34" charset="0"/>
                <a:cs typeface="Arial" panose="020B0604020202020204" pitchFamily="34" charset="0"/>
                <a:sym typeface="Arial"/>
              </a:rPr>
              <a:t>Nous tenons à remercier les personnes suivantes pour leur contribution à ce manuel électronique :</a:t>
            </a:r>
            <a:endParaRPr lang="fr-CA" sz="1600" b="1" dirty="0">
              <a:solidFill>
                <a:srgbClr val="0D266D"/>
              </a:solidFill>
              <a:latin typeface="Arial" panose="020B0604020202020204" pitchFamily="34" charset="0"/>
              <a:cs typeface="Arial" panose="020B0604020202020204" pitchFamily="34" charset="0"/>
              <a:sym typeface="Arial"/>
            </a:endParaRPr>
          </a:p>
          <a:p>
            <a:pPr marL="0" marR="0" lvl="0" indent="0" algn="l" rtl="0">
              <a:lnSpc>
                <a:spcPct val="100000"/>
              </a:lnSpc>
              <a:spcBef>
                <a:spcPts val="0"/>
              </a:spcBef>
              <a:spcAft>
                <a:spcPts val="0"/>
              </a:spcAft>
              <a:buClr>
                <a:srgbClr val="000000"/>
              </a:buClr>
              <a:buSzPts val="1400"/>
              <a:buFont typeface="Arial"/>
              <a:buNone/>
            </a:pPr>
            <a:r>
              <a:rPr lang="fr-CA" sz="1600" u="none" strike="noStrike" cap="none" dirty="0">
                <a:solidFill>
                  <a:srgbClr val="0D266D"/>
                </a:solidFill>
                <a:latin typeface="Arial" panose="020B0604020202020204" pitchFamily="34" charset="0"/>
                <a:cs typeface="Arial" panose="020B0604020202020204" pitchFamily="34" charset="0"/>
                <a:sym typeface="Arial"/>
              </a:rPr>
              <a:t>Florence Fontaine-Bouchard, étudiante au baccalauréat en kinésiologie</a:t>
            </a:r>
          </a:p>
          <a:p>
            <a:pPr marL="0" marR="0" lvl="0" indent="0" algn="l" rtl="0">
              <a:lnSpc>
                <a:spcPct val="100000"/>
              </a:lnSpc>
              <a:spcBef>
                <a:spcPts val="0"/>
              </a:spcBef>
              <a:spcAft>
                <a:spcPts val="0"/>
              </a:spcAft>
              <a:buClr>
                <a:srgbClr val="000000"/>
              </a:buClr>
              <a:buSzPts val="1400"/>
              <a:buFont typeface="Arial"/>
              <a:buNone/>
            </a:pPr>
            <a:endParaRPr lang="fr-CA" sz="1600" dirty="0">
              <a:solidFill>
                <a:srgbClr val="0D266D"/>
              </a:solidFill>
              <a:latin typeface="Arial" panose="020B0604020202020204" pitchFamily="34" charset="0"/>
              <a:cs typeface="Arial" panose="020B0604020202020204" pitchFamily="34" charset="0"/>
              <a:sym typeface="Arial"/>
            </a:endParaRPr>
          </a:p>
          <a:p>
            <a:pPr>
              <a:buClr>
                <a:srgbClr val="000000"/>
              </a:buClr>
              <a:buSzPts val="1400"/>
            </a:pPr>
            <a:r>
              <a:rPr lang="fr-CA" sz="1600" dirty="0">
                <a:solidFill>
                  <a:srgbClr val="0D266D"/>
                </a:solidFill>
                <a:latin typeface="Arial" panose="020B0604020202020204" pitchFamily="34" charset="0"/>
                <a:cs typeface="Arial" panose="020B0604020202020204" pitchFamily="34" charset="0"/>
                <a:sym typeface="Arial"/>
              </a:rPr>
              <a:t>Josée Renaud, technicienne en intégration multimédia</a:t>
            </a:r>
            <a:endParaRPr lang="fr-CA" sz="1600" u="none" strike="noStrike" cap="none" dirty="0">
              <a:solidFill>
                <a:srgbClr val="0D266D"/>
              </a:solidFill>
              <a:latin typeface="Arial" panose="020B0604020202020204" pitchFamily="34" charset="0"/>
              <a:cs typeface="Arial" panose="020B0604020202020204" pitchFamily="34" charset="0"/>
              <a:sym typeface="Arial"/>
            </a:endParaRPr>
          </a:p>
          <a:p>
            <a:pPr>
              <a:buClr>
                <a:srgbClr val="000000"/>
              </a:buClr>
              <a:buSzPts val="1400"/>
            </a:pPr>
            <a:endParaRPr lang="fr-CA" sz="1600" dirty="0">
              <a:solidFill>
                <a:srgbClr val="0D266D"/>
              </a:solidFill>
              <a:latin typeface="Arial" panose="020B0604020202020204" pitchFamily="34" charset="0"/>
              <a:cs typeface="Arial" panose="020B0604020202020204" pitchFamily="34" charset="0"/>
              <a:sym typeface="Arial"/>
            </a:endParaRPr>
          </a:p>
          <a:p>
            <a:pPr>
              <a:buClr>
                <a:srgbClr val="000000"/>
              </a:buClr>
              <a:buSzPts val="1400"/>
            </a:pPr>
            <a:r>
              <a:rPr lang="fr-CA" sz="1600" dirty="0">
                <a:solidFill>
                  <a:srgbClr val="0D266D"/>
                </a:solidFill>
                <a:latin typeface="Arial" panose="020B0604020202020204" pitchFamily="34" charset="0"/>
                <a:cs typeface="Arial" panose="020B0604020202020204" pitchFamily="34" charset="0"/>
                <a:sym typeface="Arial"/>
              </a:rPr>
              <a:t>Julie </a:t>
            </a:r>
            <a:r>
              <a:rPr lang="fr-CA" sz="1600" dirty="0" err="1">
                <a:solidFill>
                  <a:srgbClr val="0D266D"/>
                </a:solidFill>
                <a:latin typeface="Arial" panose="020B0604020202020204" pitchFamily="34" charset="0"/>
                <a:cs typeface="Arial" panose="020B0604020202020204" pitchFamily="34" charset="0"/>
                <a:sym typeface="Arial"/>
              </a:rPr>
              <a:t>Labbé</a:t>
            </a:r>
            <a:r>
              <a:rPr lang="fr-CA" sz="1600" dirty="0">
                <a:solidFill>
                  <a:srgbClr val="0D266D"/>
                </a:solidFill>
                <a:latin typeface="Arial" panose="020B0604020202020204" pitchFamily="34" charset="0"/>
                <a:cs typeface="Arial" panose="020B0604020202020204" pitchFamily="34" charset="0"/>
                <a:sym typeface="Arial"/>
              </a:rPr>
              <a:t>, bibliothécaire</a:t>
            </a:r>
          </a:p>
          <a:p>
            <a:pPr>
              <a:buClr>
                <a:srgbClr val="000000"/>
              </a:buClr>
              <a:buSzPts val="1400"/>
            </a:pPr>
            <a:endParaRPr lang="fr-CA" sz="1600" dirty="0">
              <a:solidFill>
                <a:srgbClr val="0D266D"/>
              </a:solidFill>
              <a:latin typeface="Arial" panose="020B0604020202020204" pitchFamily="34" charset="0"/>
              <a:cs typeface="Arial" panose="020B0604020202020204" pitchFamily="34" charset="0"/>
              <a:sym typeface="Arial"/>
            </a:endParaRPr>
          </a:p>
          <a:p>
            <a:pPr>
              <a:buClr>
                <a:srgbClr val="000000"/>
              </a:buClr>
              <a:buSzPts val="1400"/>
            </a:pPr>
            <a:r>
              <a:rPr lang="fr-CA" sz="1600" dirty="0">
                <a:solidFill>
                  <a:srgbClr val="0D266D"/>
                </a:solidFill>
                <a:latin typeface="Arial" panose="020B0604020202020204" pitchFamily="34" charset="0"/>
                <a:cs typeface="Arial" panose="020B0604020202020204" pitchFamily="34" charset="0"/>
                <a:sym typeface="Arial"/>
              </a:rPr>
              <a:t>Luc Bérubé, technicien en informatique</a:t>
            </a:r>
          </a:p>
          <a:p>
            <a:pPr>
              <a:buClr>
                <a:srgbClr val="000000"/>
              </a:buClr>
              <a:buSzPts val="1400"/>
            </a:pPr>
            <a:endParaRPr lang="fr-CA" sz="1600" dirty="0">
              <a:solidFill>
                <a:srgbClr val="0D266D"/>
              </a:solidFill>
              <a:latin typeface="Arial" panose="020B0604020202020204" pitchFamily="34" charset="0"/>
              <a:cs typeface="Arial" panose="020B0604020202020204" pitchFamily="34" charset="0"/>
            </a:endParaRPr>
          </a:p>
          <a:p>
            <a:pPr>
              <a:buClr>
                <a:srgbClr val="000000"/>
              </a:buClr>
              <a:buSzPts val="1400"/>
            </a:pPr>
            <a:r>
              <a:rPr lang="fr-CA" sz="1600" dirty="0">
                <a:solidFill>
                  <a:srgbClr val="0D266D"/>
                </a:solidFill>
                <a:latin typeface="Arial" panose="020B0604020202020204" pitchFamily="34" charset="0"/>
                <a:cs typeface="Arial" panose="020B0604020202020204" pitchFamily="34" charset="0"/>
                <a:sym typeface="Arial"/>
              </a:rPr>
              <a:t>Marie-Claude Blackburn, linguiste</a:t>
            </a:r>
          </a:p>
          <a:p>
            <a:pPr>
              <a:buClr>
                <a:srgbClr val="000000"/>
              </a:buClr>
              <a:buSzPts val="1400"/>
            </a:pPr>
            <a:endParaRPr lang="fr-CA" sz="1600" dirty="0">
              <a:solidFill>
                <a:srgbClr val="0D266D"/>
              </a:solidFill>
              <a:latin typeface="Arial" panose="020B0604020202020204" pitchFamily="34" charset="0"/>
              <a:cs typeface="Arial" panose="020B0604020202020204" pitchFamily="34" charset="0"/>
              <a:sym typeface="Arial"/>
            </a:endParaRPr>
          </a:p>
          <a:p>
            <a:pPr>
              <a:buClr>
                <a:srgbClr val="000000"/>
              </a:buClr>
              <a:buSzPts val="1400"/>
            </a:pPr>
            <a:r>
              <a:rPr lang="fr-CA" sz="1600" dirty="0">
                <a:solidFill>
                  <a:srgbClr val="0D266D"/>
                </a:solidFill>
                <a:latin typeface="Arial" panose="020B0604020202020204" pitchFamily="34" charset="0"/>
                <a:cs typeface="Arial" panose="020B0604020202020204" pitchFamily="34" charset="0"/>
                <a:sym typeface="Arial"/>
              </a:rPr>
              <a:t>Nathalie </a:t>
            </a:r>
            <a:r>
              <a:rPr lang="fr-CA" sz="1600" dirty="0" err="1">
                <a:solidFill>
                  <a:srgbClr val="0D266D"/>
                </a:solidFill>
                <a:latin typeface="Arial" panose="020B0604020202020204" pitchFamily="34" charset="0"/>
                <a:cs typeface="Arial" panose="020B0604020202020204" pitchFamily="34" charset="0"/>
                <a:sym typeface="Arial"/>
              </a:rPr>
              <a:t>Delalay</a:t>
            </a:r>
            <a:r>
              <a:rPr lang="fr-CA" sz="1600" dirty="0">
                <a:solidFill>
                  <a:srgbClr val="0D266D"/>
                </a:solidFill>
                <a:latin typeface="Arial" panose="020B0604020202020204" pitchFamily="34" charset="0"/>
                <a:cs typeface="Arial" panose="020B0604020202020204" pitchFamily="34" charset="0"/>
                <a:sym typeface="Arial"/>
              </a:rPr>
              <a:t>, médecin et professeure adjointe au Département de médecine de famille et de médecine d’urgence de l’Université de Sherbrooke</a:t>
            </a:r>
          </a:p>
          <a:p>
            <a:pPr>
              <a:buClr>
                <a:srgbClr val="000000"/>
              </a:buClr>
              <a:buSzPts val="1400"/>
            </a:pPr>
            <a:endParaRPr lang="fr-CA" sz="1600" dirty="0">
              <a:solidFill>
                <a:srgbClr val="0D266D"/>
              </a:solidFill>
              <a:latin typeface="Arial" panose="020B0604020202020204" pitchFamily="34" charset="0"/>
              <a:cs typeface="Arial" panose="020B0604020202020204" pitchFamily="34" charset="0"/>
            </a:endParaRPr>
          </a:p>
          <a:p>
            <a:pPr>
              <a:buClr>
                <a:srgbClr val="000000"/>
              </a:buClr>
              <a:buSzPts val="1400"/>
            </a:pPr>
            <a:r>
              <a:rPr lang="fr-CA" sz="1600" dirty="0">
                <a:solidFill>
                  <a:srgbClr val="0D266D"/>
                </a:solidFill>
                <a:latin typeface="Arial" panose="020B0604020202020204" pitchFamily="34" charset="0"/>
                <a:cs typeface="Arial" panose="020B0604020202020204" pitchFamily="34" charset="0"/>
                <a:sym typeface="Arial"/>
              </a:rPr>
              <a:t>Steeve Boulianne, patient partenaire</a:t>
            </a:r>
          </a:p>
          <a:p>
            <a:pPr marL="0" marR="0" lvl="0" indent="0" algn="l" rtl="0">
              <a:lnSpc>
                <a:spcPct val="100000"/>
              </a:lnSpc>
              <a:spcBef>
                <a:spcPts val="0"/>
              </a:spcBef>
              <a:spcAft>
                <a:spcPts val="0"/>
              </a:spcAft>
              <a:buClr>
                <a:srgbClr val="000000"/>
              </a:buClr>
              <a:buSzPts val="1400"/>
              <a:buFont typeface="Arial"/>
              <a:buNone/>
            </a:pPr>
            <a:endParaRPr lang="fr-CA" sz="1600" u="none" strike="noStrike" cap="none" dirty="0">
              <a:solidFill>
                <a:srgbClr val="0D266D"/>
              </a:solidFill>
              <a:latin typeface="Arial" panose="020B0604020202020204" pitchFamily="34" charset="0"/>
              <a:cs typeface="Arial" panose="020B0604020202020204" pitchFamily="34" charset="0"/>
              <a:sym typeface="Arial"/>
            </a:endParaRPr>
          </a:p>
          <a:p>
            <a:pPr>
              <a:buClr>
                <a:srgbClr val="000000"/>
              </a:buClr>
              <a:buSzPts val="1400"/>
            </a:pPr>
            <a:r>
              <a:rPr lang="fr-CA" sz="1600" dirty="0">
                <a:solidFill>
                  <a:srgbClr val="0D266D"/>
                </a:solidFill>
                <a:latin typeface="Arial" panose="020B0604020202020204" pitchFamily="34" charset="0"/>
                <a:cs typeface="Arial" panose="020B0604020202020204" pitchFamily="34" charset="0"/>
                <a:sym typeface="Arial"/>
              </a:rPr>
              <a:t>Stéphanie Collard, conseillère pédagogique en technologies éducatives</a:t>
            </a:r>
          </a:p>
          <a:p>
            <a:pPr marL="0" marR="0" lvl="0" indent="0" algn="l" rtl="0">
              <a:lnSpc>
                <a:spcPct val="100000"/>
              </a:lnSpc>
              <a:spcBef>
                <a:spcPts val="0"/>
              </a:spcBef>
              <a:spcAft>
                <a:spcPts val="0"/>
              </a:spcAft>
              <a:buClr>
                <a:srgbClr val="000000"/>
              </a:buClr>
              <a:buSzPts val="1400"/>
              <a:buFont typeface="Arial"/>
              <a:buNone/>
            </a:pPr>
            <a:endParaRPr lang="fr-CA" sz="1600" dirty="0">
              <a:solidFill>
                <a:srgbClr val="0D266D"/>
              </a:solidFill>
              <a:latin typeface="Arial" panose="020B0604020202020204" pitchFamily="34" charset="0"/>
              <a:cs typeface="Arial" panose="020B0604020202020204" pitchFamily="34" charset="0"/>
              <a:sym typeface="Arial"/>
            </a:endParaRPr>
          </a:p>
          <a:p>
            <a:pPr marL="0" marR="0" lvl="0" indent="0" algn="l" rtl="0">
              <a:lnSpc>
                <a:spcPct val="100000"/>
              </a:lnSpc>
              <a:spcBef>
                <a:spcPts val="0"/>
              </a:spcBef>
              <a:spcAft>
                <a:spcPts val="0"/>
              </a:spcAft>
              <a:buClr>
                <a:srgbClr val="000000"/>
              </a:buClr>
              <a:buSzPts val="1400"/>
              <a:buFont typeface="Arial"/>
              <a:buNone/>
            </a:pPr>
            <a:r>
              <a:rPr lang="fr-CA" sz="1600" u="none" strike="noStrike" cap="none" dirty="0" err="1">
                <a:solidFill>
                  <a:srgbClr val="0D266D"/>
                </a:solidFill>
                <a:latin typeface="Arial" panose="020B0604020202020204" pitchFamily="34" charset="0"/>
                <a:cs typeface="Arial" panose="020B0604020202020204" pitchFamily="34" charset="0"/>
                <a:sym typeface="Arial"/>
              </a:rPr>
              <a:t>Yawavi</a:t>
            </a:r>
            <a:r>
              <a:rPr lang="fr-CA" sz="1600" u="none" strike="noStrike" cap="none" dirty="0">
                <a:solidFill>
                  <a:srgbClr val="0D266D"/>
                </a:solidFill>
                <a:latin typeface="Arial" panose="020B0604020202020204" pitchFamily="34" charset="0"/>
                <a:cs typeface="Arial" panose="020B0604020202020204" pitchFamily="34" charset="0"/>
                <a:sym typeface="Arial"/>
              </a:rPr>
              <a:t> </a:t>
            </a:r>
            <a:r>
              <a:rPr lang="fr-CA" sz="1600" u="none" strike="noStrike" cap="none" dirty="0" err="1">
                <a:solidFill>
                  <a:srgbClr val="0D266D"/>
                </a:solidFill>
                <a:latin typeface="Arial" panose="020B0604020202020204" pitchFamily="34" charset="0"/>
                <a:cs typeface="Arial" panose="020B0604020202020204" pitchFamily="34" charset="0"/>
                <a:sym typeface="Arial"/>
              </a:rPr>
              <a:t>Katchobi-Abalo</a:t>
            </a:r>
            <a:r>
              <a:rPr lang="fr-CA" sz="1600" u="none" strike="noStrike" cap="none" dirty="0">
                <a:solidFill>
                  <a:srgbClr val="0D266D"/>
                </a:solidFill>
                <a:latin typeface="Arial" panose="020B0604020202020204" pitchFamily="34" charset="0"/>
                <a:cs typeface="Arial" panose="020B0604020202020204" pitchFamily="34" charset="0"/>
                <a:sym typeface="Arial"/>
              </a:rPr>
              <a:t>, </a:t>
            </a:r>
            <a:r>
              <a:rPr lang="fr-CA" sz="1600" dirty="0">
                <a:solidFill>
                  <a:srgbClr val="0D266D"/>
                </a:solidFill>
                <a:latin typeface="Arial" panose="020B0604020202020204" pitchFamily="34" charset="0"/>
                <a:cs typeface="Arial" panose="020B0604020202020204" pitchFamily="34" charset="0"/>
                <a:sym typeface="Arial"/>
              </a:rPr>
              <a:t>kinésiologue et étudiante à la maîtrise en santé durable</a:t>
            </a:r>
          </a:p>
          <a:p>
            <a:pPr marL="0" marR="0" lvl="0" indent="0" algn="l" rtl="0">
              <a:lnSpc>
                <a:spcPct val="100000"/>
              </a:lnSpc>
              <a:spcBef>
                <a:spcPts val="0"/>
              </a:spcBef>
              <a:spcAft>
                <a:spcPts val="0"/>
              </a:spcAft>
              <a:buClr>
                <a:srgbClr val="000000"/>
              </a:buClr>
              <a:buSzPts val="1400"/>
              <a:buFont typeface="Arial"/>
              <a:buNone/>
            </a:pPr>
            <a:endParaRPr lang="fr-CA" sz="1600" u="none" strike="noStrike" cap="none" dirty="0">
              <a:solidFill>
                <a:srgbClr val="0D266D"/>
              </a:solidFill>
              <a:latin typeface="Arial" panose="020B0604020202020204" pitchFamily="34" charset="0"/>
              <a:cs typeface="Arial" panose="020B0604020202020204" pitchFamily="34" charset="0"/>
              <a:sym typeface="Arial"/>
            </a:endParaRPr>
          </a:p>
          <a:p>
            <a:pPr marL="0" marR="0" lvl="0" indent="0" algn="l" rtl="0">
              <a:lnSpc>
                <a:spcPct val="100000"/>
              </a:lnSpc>
              <a:spcBef>
                <a:spcPts val="0"/>
              </a:spcBef>
              <a:spcAft>
                <a:spcPts val="0"/>
              </a:spcAft>
              <a:buClr>
                <a:srgbClr val="000000"/>
              </a:buClr>
              <a:buSzPts val="1400"/>
              <a:buFont typeface="Arial"/>
              <a:buNone/>
            </a:pPr>
            <a:endParaRPr lang="fr-CA" sz="1600" u="none" strike="noStrike" cap="none" dirty="0">
              <a:solidFill>
                <a:srgbClr val="0D266D"/>
              </a:solidFill>
              <a:latin typeface="Arial" panose="020B0604020202020204" pitchFamily="34" charset="0"/>
              <a:cs typeface="Arial" panose="020B0604020202020204" pitchFamily="34" charset="0"/>
              <a:sym typeface="Arial"/>
            </a:endParaRPr>
          </a:p>
          <a:p>
            <a:pPr marL="0" marR="0" lvl="0" indent="0" algn="l" rtl="0">
              <a:lnSpc>
                <a:spcPct val="100000"/>
              </a:lnSpc>
              <a:spcBef>
                <a:spcPts val="0"/>
              </a:spcBef>
              <a:spcAft>
                <a:spcPts val="0"/>
              </a:spcAft>
              <a:buClr>
                <a:srgbClr val="000000"/>
              </a:buClr>
              <a:buSzPts val="1400"/>
              <a:buFont typeface="Arial"/>
              <a:buNone/>
            </a:pPr>
            <a:endParaRPr lang="fr-CA" sz="1600" u="none" strike="noStrike" cap="none" dirty="0">
              <a:solidFill>
                <a:srgbClr val="0D266D"/>
              </a:solidFill>
              <a:latin typeface="Arial" panose="020B0604020202020204" pitchFamily="34" charset="0"/>
              <a:cs typeface="Arial" panose="020B0604020202020204" pitchFamily="34" charset="0"/>
              <a:sym typeface="Arial"/>
            </a:endParaRPr>
          </a:p>
        </p:txBody>
      </p:sp>
    </p:spTree>
    <p:extLst>
      <p:ext uri="{BB962C8B-B14F-4D97-AF65-F5344CB8AC3E}">
        <p14:creationId xmlns:p14="http://schemas.microsoft.com/office/powerpoint/2010/main" val="25318838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11"/>
        <p:cNvGrpSpPr/>
        <p:nvPr/>
      </p:nvGrpSpPr>
      <p:grpSpPr>
        <a:xfrm>
          <a:off x="0" y="0"/>
          <a:ext cx="0" cy="0"/>
          <a:chOff x="0" y="0"/>
          <a:chExt cx="0" cy="0"/>
        </a:xfrm>
      </p:grpSpPr>
      <p:pic>
        <p:nvPicPr>
          <p:cNvPr id="612" name="Google Shape;612;p64" descr="Une image contenant texte, Graphique, Police, graphisme&#10;&#10;Description générée automatiquement"/>
          <p:cNvPicPr preferRelativeResize="0"/>
          <p:nvPr/>
        </p:nvPicPr>
        <p:blipFill rotWithShape="1">
          <a:blip r:embed="rId3">
            <a:alphaModFix/>
          </a:blip>
          <a:srcRect/>
          <a:stretch/>
        </p:blipFill>
        <p:spPr>
          <a:xfrm>
            <a:off x="3582647" y="4547017"/>
            <a:ext cx="2132352" cy="675534"/>
          </a:xfrm>
          <a:prstGeom prst="rect">
            <a:avLst/>
          </a:prstGeom>
          <a:noFill/>
          <a:ln>
            <a:noFill/>
          </a:ln>
        </p:spPr>
      </p:pic>
      <p:pic>
        <p:nvPicPr>
          <p:cNvPr id="613" name="Google Shape;613;p64" descr="Une image contenant Police, Graphique, logo, typographie&#10;&#10;Description générée automatiquement"/>
          <p:cNvPicPr preferRelativeResize="0"/>
          <p:nvPr/>
        </p:nvPicPr>
        <p:blipFill rotWithShape="1">
          <a:blip r:embed="rId4">
            <a:alphaModFix/>
          </a:blip>
          <a:srcRect/>
          <a:stretch/>
        </p:blipFill>
        <p:spPr>
          <a:xfrm>
            <a:off x="6106012" y="4712684"/>
            <a:ext cx="1176530" cy="365761"/>
          </a:xfrm>
          <a:prstGeom prst="rect">
            <a:avLst/>
          </a:prstGeom>
          <a:noFill/>
          <a:ln>
            <a:noFill/>
          </a:ln>
        </p:spPr>
      </p:pic>
      <p:sp>
        <p:nvSpPr>
          <p:cNvPr id="614" name="Google Shape;614;p64"/>
          <p:cNvSpPr txBox="1"/>
          <p:nvPr/>
        </p:nvSpPr>
        <p:spPr>
          <a:xfrm>
            <a:off x="1690979" y="5482565"/>
            <a:ext cx="5928195" cy="7386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1400" b="1" dirty="0">
                <a:solidFill>
                  <a:schemeClr val="dk1"/>
                </a:solidFill>
                <a:latin typeface="Arial"/>
                <a:ea typeface="Arial"/>
                <a:cs typeface="Arial"/>
                <a:sym typeface="Arial"/>
              </a:rPr>
              <a:t>Pour citer ce manuel électronique :</a:t>
            </a:r>
            <a:endParaRPr dirty="0"/>
          </a:p>
          <a:p>
            <a:pPr marL="0" marR="0" lvl="0" indent="0" algn="l" rtl="0">
              <a:spcBef>
                <a:spcPts val="0"/>
              </a:spcBef>
              <a:spcAft>
                <a:spcPts val="0"/>
              </a:spcAft>
              <a:buNone/>
            </a:pPr>
            <a:r>
              <a:rPr lang="fr-CA" sz="1400" dirty="0">
                <a:solidFill>
                  <a:schemeClr val="dk1"/>
                </a:solidFill>
                <a:latin typeface="Arial"/>
                <a:ea typeface="Arial"/>
                <a:cs typeface="Arial"/>
                <a:sym typeface="Arial"/>
              </a:rPr>
              <a:t>Blackburn, P. (2025). </a:t>
            </a:r>
            <a:r>
              <a:rPr lang="fr-CA" sz="1400" i="1" dirty="0">
                <a:solidFill>
                  <a:schemeClr val="dk1"/>
                </a:solidFill>
                <a:latin typeface="Arial"/>
                <a:ea typeface="Arial"/>
                <a:cs typeface="Arial"/>
                <a:sym typeface="Arial"/>
              </a:rPr>
              <a:t>L’exercice et l’hypertension artérielle – Partie 2</a:t>
            </a:r>
            <a:r>
              <a:rPr lang="fr-CA" sz="1400" dirty="0">
                <a:solidFill>
                  <a:schemeClr val="dk1"/>
                </a:solidFill>
                <a:latin typeface="Arial"/>
                <a:ea typeface="Arial"/>
                <a:cs typeface="Arial"/>
                <a:sym typeface="Arial"/>
              </a:rPr>
              <a:t>. </a:t>
            </a:r>
            <a:r>
              <a:rPr lang="fr-CA" dirty="0" err="1">
                <a:solidFill>
                  <a:schemeClr val="dk1"/>
                </a:solidFill>
              </a:rPr>
              <a:t>f</a:t>
            </a:r>
            <a:r>
              <a:rPr lang="fr-CA" sz="1400" dirty="0" err="1">
                <a:solidFill>
                  <a:schemeClr val="dk1"/>
                </a:solidFill>
                <a:latin typeface="Arial"/>
                <a:ea typeface="Arial"/>
                <a:cs typeface="Arial"/>
                <a:sym typeface="Arial"/>
              </a:rPr>
              <a:t>abriqueREL</a:t>
            </a:r>
            <a:r>
              <a:rPr lang="fr-CA" sz="1400" dirty="0">
                <a:solidFill>
                  <a:schemeClr val="dk1"/>
                </a:solidFill>
                <a:latin typeface="Arial"/>
                <a:ea typeface="Arial"/>
                <a:cs typeface="Arial"/>
                <a:sym typeface="Arial"/>
              </a:rPr>
              <a:t>. Sous licence </a:t>
            </a:r>
            <a:r>
              <a:rPr lang="fr-CA" sz="1400" u="sng" dirty="0">
                <a:solidFill>
                  <a:schemeClr val="dk1"/>
                </a:solidFill>
                <a:latin typeface="Arial"/>
                <a:ea typeface="Arial"/>
                <a:cs typeface="Arial"/>
                <a:sym typeface="Arial"/>
                <a:hlinkClick r:id="rId5">
                  <a:extLst>
                    <a:ext uri="{A12FA001-AC4F-418D-AE19-62706E023703}">
                      <ahyp:hlinkClr xmlns:ahyp="http://schemas.microsoft.com/office/drawing/2018/hyperlinkcolor" val="tx"/>
                    </a:ext>
                  </a:extLst>
                </a:hlinkClick>
              </a:rPr>
              <a:t>CC BY NC SA 4.0</a:t>
            </a:r>
            <a:r>
              <a:rPr lang="fr-CA" sz="1400" dirty="0">
                <a:solidFill>
                  <a:schemeClr val="dk1"/>
                </a:solidFill>
                <a:latin typeface="Arial"/>
                <a:ea typeface="Arial"/>
                <a:cs typeface="Arial"/>
                <a:sym typeface="Arial"/>
                <a:hlinkClick r:id="rId5">
                  <a:extLst>
                    <a:ext uri="{A12FA001-AC4F-418D-AE19-62706E023703}">
                      <ahyp:hlinkClr xmlns:ahyp="http://schemas.microsoft.com/office/drawing/2018/hyperlinkcolor" val="tx"/>
                    </a:ext>
                  </a:extLst>
                </a:hlinkClick>
              </a:rPr>
              <a:t>.</a:t>
            </a:r>
            <a:endParaRPr sz="1400" dirty="0">
              <a:solidFill>
                <a:schemeClr val="dk1"/>
              </a:solidFill>
              <a:latin typeface="Arial"/>
              <a:ea typeface="Arial"/>
              <a:cs typeface="Arial"/>
              <a:sym typeface="Arial"/>
            </a:endParaRPr>
          </a:p>
        </p:txBody>
      </p:sp>
      <p:sp>
        <p:nvSpPr>
          <p:cNvPr id="615" name="Google Shape;615;p64"/>
          <p:cNvSpPr txBox="1">
            <a:spLocks noGrp="1"/>
          </p:cNvSpPr>
          <p:nvPr>
            <p:ph type="title"/>
          </p:nvPr>
        </p:nvSpPr>
        <p:spPr>
          <a:xfrm>
            <a:off x="635000" y="845310"/>
            <a:ext cx="7154653" cy="736159"/>
          </a:xfrm>
          <a:prstGeom prst="rect">
            <a:avLst/>
          </a:prstGeom>
          <a:noFill/>
          <a:ln>
            <a:noFill/>
          </a:ln>
        </p:spPr>
        <p:txBody>
          <a:bodyPr spcFirstLastPara="1" wrap="square" lIns="91425" tIns="45700" rIns="91425" bIns="45700" anchor="ctr" anchorCtr="0">
            <a:normAutofit fontScale="90000"/>
          </a:bodyPr>
          <a:lstStyle/>
          <a:p>
            <a:pPr marL="0" lvl="0" indent="0" algn="r" rtl="0">
              <a:lnSpc>
                <a:spcPct val="90000"/>
              </a:lnSpc>
              <a:spcBef>
                <a:spcPts val="0"/>
              </a:spcBef>
              <a:spcAft>
                <a:spcPts val="0"/>
              </a:spcAft>
              <a:buClr>
                <a:srgbClr val="D60B41"/>
              </a:buClr>
              <a:buSzPct val="100000"/>
              <a:buFont typeface="Play"/>
              <a:buNone/>
            </a:pPr>
            <a:r>
              <a:rPr lang="fr-CA" dirty="0"/>
              <a:t>L’exercice et l’hypertension artérielle – Partie 2</a:t>
            </a:r>
            <a:endParaRPr dirty="0"/>
          </a:p>
        </p:txBody>
      </p:sp>
      <p:cxnSp>
        <p:nvCxnSpPr>
          <p:cNvPr id="616" name="Google Shape;616;p64"/>
          <p:cNvCxnSpPr/>
          <p:nvPr/>
        </p:nvCxnSpPr>
        <p:spPr>
          <a:xfrm>
            <a:off x="1861458" y="5366657"/>
            <a:ext cx="5497285" cy="0"/>
          </a:xfrm>
          <a:prstGeom prst="straightConnector1">
            <a:avLst/>
          </a:prstGeom>
          <a:noFill/>
          <a:ln w="9525" cap="flat" cmpd="sng">
            <a:solidFill>
              <a:srgbClr val="D60B41"/>
            </a:solidFill>
            <a:prstDash val="solid"/>
            <a:miter lim="800000"/>
            <a:headEnd type="none" w="sm" len="sm"/>
            <a:tailEnd type="none" w="sm" len="sm"/>
          </a:ln>
        </p:spPr>
      </p:cxnSp>
      <p:pic>
        <p:nvPicPr>
          <p:cNvPr id="617" name="Google Shape;617;p64" descr="Une image contenant Police, symbole, Graphique, capture d’écran&#10;&#10;Description générée automatiquement"/>
          <p:cNvPicPr preferRelativeResize="0"/>
          <p:nvPr/>
        </p:nvPicPr>
        <p:blipFill rotWithShape="1">
          <a:blip r:embed="rId6">
            <a:alphaModFix/>
          </a:blip>
          <a:srcRect/>
          <a:stretch/>
        </p:blipFill>
        <p:spPr>
          <a:xfrm>
            <a:off x="1782055" y="6437129"/>
            <a:ext cx="920633" cy="32366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4"/>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Objectifs d’apprentissage</a:t>
            </a:r>
            <a:endParaRPr dirty="0"/>
          </a:p>
        </p:txBody>
      </p:sp>
      <p:sp>
        <p:nvSpPr>
          <p:cNvPr id="94" name="Google Shape;94;p4"/>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sp>
        <p:nvSpPr>
          <p:cNvPr id="95" name="Google Shape;95;p4"/>
          <p:cNvSpPr txBox="1">
            <a:spLocks noGrp="1"/>
          </p:cNvSpPr>
          <p:nvPr>
            <p:ph type="body" idx="1"/>
          </p:nvPr>
        </p:nvSpPr>
        <p:spPr>
          <a:xfrm>
            <a:off x="590692" y="1714742"/>
            <a:ext cx="7962616" cy="3929240"/>
          </a:xfrm>
          <a:prstGeom prst="rect">
            <a:avLst/>
          </a:prstGeom>
          <a:noFill/>
          <a:ln>
            <a:noFill/>
          </a:ln>
        </p:spPr>
        <p:txBody>
          <a:bodyPr spcFirstLastPara="1" wrap="square" lIns="91425" tIns="45700" rIns="91425" bIns="45700" anchor="ctr" anchorCtr="0">
            <a:spAutoFit/>
          </a:bodyPr>
          <a:lstStyle/>
          <a:p>
            <a:pPr marL="457200" lvl="0" indent="-457200" algn="just" rtl="0">
              <a:lnSpc>
                <a:spcPct val="90000"/>
              </a:lnSpc>
              <a:spcBef>
                <a:spcPts val="0"/>
              </a:spcBef>
              <a:spcAft>
                <a:spcPts val="0"/>
              </a:spcAft>
              <a:buClr>
                <a:srgbClr val="0D266D"/>
              </a:buClr>
              <a:buSzPts val="2000"/>
              <a:buFont typeface="Arial"/>
              <a:buChar char="•"/>
            </a:pPr>
            <a:r>
              <a:rPr lang="fr-CA" sz="2000" dirty="0">
                <a:solidFill>
                  <a:srgbClr val="0D266D"/>
                </a:solidFill>
              </a:rPr>
              <a:t>Reconnaître les facteurs de risque de l’hypertension artérielle;</a:t>
            </a:r>
            <a:endParaRPr sz="2000" b="0" i="0" u="none" strike="noStrike" dirty="0">
              <a:solidFill>
                <a:srgbClr val="0D266D"/>
              </a:solidFill>
            </a:endParaRPr>
          </a:p>
          <a:p>
            <a:pPr marL="457200" lvl="0" indent="-457200" algn="just" rtl="0">
              <a:lnSpc>
                <a:spcPct val="90000"/>
              </a:lnSpc>
              <a:spcBef>
                <a:spcPts val="1000"/>
              </a:spcBef>
              <a:spcAft>
                <a:spcPts val="0"/>
              </a:spcAft>
              <a:buClr>
                <a:srgbClr val="0D266D"/>
              </a:buClr>
              <a:buSzPts val="2000"/>
              <a:buFont typeface="Arial"/>
              <a:buChar char="•"/>
            </a:pPr>
            <a:r>
              <a:rPr lang="fr-CA" sz="2000" dirty="0">
                <a:solidFill>
                  <a:srgbClr val="0D266D"/>
                </a:solidFill>
              </a:rPr>
              <a:t>Identifier les classes de médicaments utilisés pour l’hypertension artérielle et connaître leurs principaux mécanismes d’action, leurs effets indésirables et les précautions à prendre en lien avec l’activité physique;</a:t>
            </a:r>
            <a:endParaRPr sz="2000" dirty="0">
              <a:solidFill>
                <a:srgbClr val="0D266D"/>
              </a:solidFill>
            </a:endParaRPr>
          </a:p>
          <a:p>
            <a:pPr marL="457200" lvl="0" indent="-457200" algn="just" rtl="0">
              <a:lnSpc>
                <a:spcPct val="90000"/>
              </a:lnSpc>
              <a:spcBef>
                <a:spcPts val="1000"/>
              </a:spcBef>
              <a:spcAft>
                <a:spcPts val="0"/>
              </a:spcAft>
              <a:buClr>
                <a:srgbClr val="0D266D"/>
              </a:buClr>
              <a:buSzPts val="2000"/>
              <a:buFont typeface="Arial"/>
              <a:buChar char="•"/>
            </a:pPr>
            <a:r>
              <a:rPr lang="fr-CA" sz="2000" dirty="0">
                <a:solidFill>
                  <a:srgbClr val="0D266D"/>
                </a:solidFill>
              </a:rPr>
              <a:t>Se familiariser avec l’évaluation de la capacité cardiorespiratoire et l’interprétation des résultats dans un contexte d’hypertension artérielle;</a:t>
            </a:r>
            <a:endParaRPr sz="2000" dirty="0">
              <a:solidFill>
                <a:srgbClr val="0D266D"/>
              </a:solidFill>
            </a:endParaRPr>
          </a:p>
          <a:p>
            <a:pPr marL="457200" lvl="0" indent="-457200" algn="just" rtl="0">
              <a:lnSpc>
                <a:spcPct val="90000"/>
              </a:lnSpc>
              <a:spcBef>
                <a:spcPts val="1000"/>
              </a:spcBef>
              <a:spcAft>
                <a:spcPts val="0"/>
              </a:spcAft>
              <a:buClr>
                <a:srgbClr val="0D266D"/>
              </a:buClr>
              <a:buSzPts val="2000"/>
              <a:buFont typeface="Arial"/>
              <a:buChar char="•"/>
            </a:pPr>
            <a:r>
              <a:rPr lang="fr-CA" sz="2000" dirty="0">
                <a:solidFill>
                  <a:srgbClr val="0D266D"/>
                </a:solidFill>
              </a:rPr>
              <a:t>Reconnaître les changements anormaux dans la tension artérielle;</a:t>
            </a:r>
            <a:endParaRPr sz="2000" dirty="0">
              <a:solidFill>
                <a:srgbClr val="0D266D"/>
              </a:solidFill>
            </a:endParaRPr>
          </a:p>
          <a:p>
            <a:pPr marL="457200" lvl="0" indent="-457200" algn="just" rtl="0">
              <a:lnSpc>
                <a:spcPct val="90000"/>
              </a:lnSpc>
              <a:spcBef>
                <a:spcPts val="1000"/>
              </a:spcBef>
              <a:spcAft>
                <a:spcPts val="0"/>
              </a:spcAft>
              <a:buClr>
                <a:srgbClr val="0D266D"/>
              </a:buClr>
              <a:buSzPts val="2000"/>
              <a:buFont typeface="Arial"/>
              <a:buChar char="•"/>
            </a:pPr>
            <a:r>
              <a:rPr lang="fr-CA" sz="2000" dirty="0">
                <a:solidFill>
                  <a:srgbClr val="0D266D"/>
                </a:solidFill>
              </a:rPr>
              <a:t>Réaliser une prescription de l’exercice pour une personne qui présente une hypertension artérielle.</a:t>
            </a:r>
            <a:endParaRPr sz="2000" dirty="0">
              <a:solidFill>
                <a:srgbClr val="0D266D"/>
              </a:solidFill>
            </a:endParaRPr>
          </a:p>
        </p:txBody>
      </p:sp>
      <p:pic>
        <p:nvPicPr>
          <p:cNvPr id="96" name="Google Shape;96;p4"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415" name="Google Shape;415;p38"/>
          <p:cNvSpPr txBox="1"/>
          <p:nvPr/>
        </p:nvSpPr>
        <p:spPr>
          <a:xfrm>
            <a:off x="3361775" y="517525"/>
            <a:ext cx="5306100" cy="3076575"/>
          </a:xfrm>
          <a:prstGeom prst="rect">
            <a:avLst/>
          </a:prstGeom>
          <a:noFill/>
          <a:ln>
            <a:noFill/>
          </a:ln>
        </p:spPr>
        <p:txBody>
          <a:bodyPr spcFirstLastPara="1" wrap="square" lIns="91425" tIns="45700" rIns="91425" bIns="45700" anchor="ctr" anchorCtr="0">
            <a:normAutofit/>
          </a:bodyPr>
          <a:lstStyle/>
          <a:p>
            <a:pPr marL="0" marR="0" lvl="0" indent="0" algn="r" rtl="0">
              <a:lnSpc>
                <a:spcPct val="90000"/>
              </a:lnSpc>
              <a:spcBef>
                <a:spcPts val="0"/>
              </a:spcBef>
              <a:spcAft>
                <a:spcPts val="0"/>
              </a:spcAft>
              <a:buClr>
                <a:srgbClr val="D60B41"/>
              </a:buClr>
              <a:buSzPts val="4400"/>
              <a:buFont typeface="Play"/>
              <a:buNone/>
            </a:pPr>
            <a:r>
              <a:rPr lang="fr-CA" sz="4400" dirty="0">
                <a:solidFill>
                  <a:srgbClr val="D60B41"/>
                </a:solidFill>
                <a:latin typeface="Aptos" panose="020B0004020202020204" pitchFamily="34" charset="0"/>
                <a:ea typeface="Play"/>
                <a:cs typeface="Play"/>
                <a:sym typeface="Play"/>
              </a:rPr>
              <a:t>Mesures de repos et anthropométriques</a:t>
            </a:r>
            <a:endParaRPr dirty="0">
              <a:latin typeface="Aptos" panose="020B00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1" name="Google Shape;421;p39"/>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Mesures de repos et anthropométriques</a:t>
            </a:r>
            <a:endParaRPr dirty="0"/>
          </a:p>
        </p:txBody>
      </p:sp>
      <p:sp>
        <p:nvSpPr>
          <p:cNvPr id="422" name="Google Shape;422;p39"/>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423" name="Google Shape;423;p39"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424" name="Google Shape;424;p39"/>
          <p:cNvSpPr txBox="1"/>
          <p:nvPr/>
        </p:nvSpPr>
        <p:spPr>
          <a:xfrm>
            <a:off x="515349" y="1666344"/>
            <a:ext cx="8164409" cy="8309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2400" b="1" dirty="0">
                <a:solidFill>
                  <a:srgbClr val="0D266D"/>
                </a:solidFill>
                <a:latin typeface="Arial"/>
                <a:ea typeface="Arial"/>
                <a:cs typeface="Arial"/>
                <a:sym typeface="Arial"/>
              </a:rPr>
              <a:t>Écoutez la vidéo en lien avec les mesures de repos et anthropométriques.</a:t>
            </a:r>
            <a:endParaRPr sz="2400" b="1" dirty="0">
              <a:solidFill>
                <a:srgbClr val="0D266D"/>
              </a:solidFill>
              <a:latin typeface="Arial"/>
              <a:ea typeface="Arial"/>
              <a:cs typeface="Arial"/>
              <a:sym typeface="Arial"/>
            </a:endParaRPr>
          </a:p>
        </p:txBody>
      </p:sp>
      <p:sp>
        <p:nvSpPr>
          <p:cNvPr id="3" name="ZoneTexte 2">
            <a:extLst>
              <a:ext uri="{FF2B5EF4-FFF2-40B4-BE49-F238E27FC236}">
                <a16:creationId xmlns:a16="http://schemas.microsoft.com/office/drawing/2014/main" id="{FBF6B932-601E-83C7-B38D-F6C46B4FDB07}"/>
              </a:ext>
            </a:extLst>
          </p:cNvPr>
          <p:cNvSpPr txBox="1"/>
          <p:nvPr/>
        </p:nvSpPr>
        <p:spPr>
          <a:xfrm>
            <a:off x="3242618" y="3429000"/>
            <a:ext cx="3181351" cy="738664"/>
          </a:xfrm>
          <a:prstGeom prst="rect">
            <a:avLst/>
          </a:prstGeom>
          <a:noFill/>
        </p:spPr>
        <p:txBody>
          <a:bodyPr wrap="square" rtlCol="0">
            <a:spAutoFit/>
          </a:bodyPr>
          <a:lstStyle/>
          <a:p>
            <a:r>
              <a:rPr lang="fr-CA" u="sng" dirty="0">
                <a:hlinkClick r:id="rId4"/>
              </a:rPr>
              <a:t>https://uqac.ca.panopto.com/Panopto/Pages/Viewer.aspx?id=65d2f54a-28a4-4a4c-992c-b28800ddc95f</a:t>
            </a:r>
            <a:endParaRPr lang="fr-CA" u="sng"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40"/>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Mesures de repos et anthropométriques</a:t>
            </a:r>
            <a:endParaRPr dirty="0"/>
          </a:p>
        </p:txBody>
      </p:sp>
      <p:sp>
        <p:nvSpPr>
          <p:cNvPr id="431" name="Google Shape;431;p40"/>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432" name="Google Shape;432;p40"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433" name="Google Shape;433;p40"/>
          <p:cNvSpPr txBox="1"/>
          <p:nvPr/>
        </p:nvSpPr>
        <p:spPr>
          <a:xfrm>
            <a:off x="348451" y="1493977"/>
            <a:ext cx="8520600" cy="34164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1000"/>
              </a:spcBef>
              <a:spcAft>
                <a:spcPts val="0"/>
              </a:spcAft>
              <a:buClr>
                <a:srgbClr val="0D266D"/>
              </a:buClr>
              <a:buSzPts val="2400"/>
              <a:buFont typeface="Arial"/>
              <a:buNone/>
            </a:pPr>
            <a:r>
              <a:rPr lang="fr-CA" sz="2400" b="1" dirty="0">
                <a:solidFill>
                  <a:srgbClr val="0D266D"/>
                </a:solidFill>
                <a:latin typeface="Arial"/>
                <a:ea typeface="Arial"/>
                <a:cs typeface="Arial"/>
                <a:sym typeface="Arial"/>
              </a:rPr>
              <a:t>Voici les données qui ont été recueillies dans la vidéo précédente. </a:t>
            </a:r>
            <a:endParaRPr dirty="0"/>
          </a:p>
          <a:p>
            <a:pPr marL="0" marR="0" lvl="0" indent="0" algn="l" rtl="0">
              <a:lnSpc>
                <a:spcPct val="90000"/>
              </a:lnSpc>
              <a:spcBef>
                <a:spcPts val="1200"/>
              </a:spcBef>
              <a:spcAft>
                <a:spcPts val="0"/>
              </a:spcAft>
              <a:buClr>
                <a:schemeClr val="dk1"/>
              </a:buClr>
              <a:buSzPts val="2400"/>
              <a:buFont typeface="Arial"/>
              <a:buNone/>
            </a:pPr>
            <a:endParaRPr sz="2400" dirty="0">
              <a:solidFill>
                <a:srgbClr val="0D266D"/>
              </a:solidFill>
              <a:latin typeface="Arial"/>
              <a:ea typeface="Arial"/>
              <a:cs typeface="Arial"/>
              <a:sym typeface="Arial"/>
            </a:endParaRPr>
          </a:p>
          <a:p>
            <a:pPr marL="0" marR="0" lvl="0" indent="0" algn="l" rtl="0">
              <a:lnSpc>
                <a:spcPct val="90000"/>
              </a:lnSpc>
              <a:spcBef>
                <a:spcPts val="1200"/>
              </a:spcBef>
              <a:spcAft>
                <a:spcPts val="0"/>
              </a:spcAft>
              <a:buClr>
                <a:srgbClr val="0D266D"/>
              </a:buClr>
              <a:buSzPts val="2400"/>
              <a:buFont typeface="Arial"/>
              <a:buNone/>
            </a:pPr>
            <a:r>
              <a:rPr lang="fr-CA" sz="2400" b="1" dirty="0">
                <a:solidFill>
                  <a:srgbClr val="0D266D"/>
                </a:solidFill>
                <a:latin typeface="Arial"/>
                <a:ea typeface="Arial"/>
                <a:cs typeface="Arial"/>
                <a:sym typeface="Arial"/>
              </a:rPr>
              <a:t>Mesures de repos et anthropométriques :   </a:t>
            </a:r>
            <a:endParaRPr dirty="0"/>
          </a:p>
          <a:p>
            <a:pPr marL="0" marR="0" lvl="0" indent="0" algn="l" rtl="0">
              <a:lnSpc>
                <a:spcPct val="90000"/>
              </a:lnSpc>
              <a:spcBef>
                <a:spcPts val="1200"/>
              </a:spcBef>
              <a:spcAft>
                <a:spcPts val="0"/>
              </a:spcAft>
              <a:buClr>
                <a:srgbClr val="0D266D"/>
              </a:buClr>
              <a:buSzPts val="2400"/>
              <a:buFont typeface="Arial"/>
              <a:buNone/>
            </a:pPr>
            <a:r>
              <a:rPr lang="fr-CA" sz="2400" dirty="0">
                <a:solidFill>
                  <a:srgbClr val="0D266D"/>
                </a:solidFill>
                <a:latin typeface="Arial"/>
                <a:ea typeface="Arial"/>
                <a:cs typeface="Arial"/>
                <a:sym typeface="Arial"/>
              </a:rPr>
              <a:t>	</a:t>
            </a:r>
            <a:endParaRPr dirty="0"/>
          </a:p>
        </p:txBody>
      </p:sp>
      <p:graphicFrame>
        <p:nvGraphicFramePr>
          <p:cNvPr id="434" name="Google Shape;434;p40"/>
          <p:cNvGraphicFramePr/>
          <p:nvPr>
            <p:extLst>
              <p:ext uri="{D42A27DB-BD31-4B8C-83A1-F6EECF244321}">
                <p14:modId xmlns:p14="http://schemas.microsoft.com/office/powerpoint/2010/main" val="111214924"/>
              </p:ext>
            </p:extLst>
          </p:nvPr>
        </p:nvGraphicFramePr>
        <p:xfrm>
          <a:off x="1439300" y="3574574"/>
          <a:ext cx="6265400" cy="2225100"/>
        </p:xfrm>
        <a:graphic>
          <a:graphicData uri="http://schemas.openxmlformats.org/drawingml/2006/table">
            <a:tbl>
              <a:tblPr firstRow="1" bandRow="1">
                <a:noFill/>
                <a:tableStyleId>{433BC67D-BADE-4997-BD9A-384BDA182935}</a:tableStyleId>
              </a:tblPr>
              <a:tblGrid>
                <a:gridCol w="4374900">
                  <a:extLst>
                    <a:ext uri="{9D8B030D-6E8A-4147-A177-3AD203B41FA5}">
                      <a16:colId xmlns:a16="http://schemas.microsoft.com/office/drawing/2014/main" val="20000"/>
                    </a:ext>
                  </a:extLst>
                </a:gridCol>
                <a:gridCol w="1890500">
                  <a:extLst>
                    <a:ext uri="{9D8B030D-6E8A-4147-A177-3AD203B41FA5}">
                      <a16:colId xmlns:a16="http://schemas.microsoft.com/office/drawing/2014/main" val="20001"/>
                    </a:ext>
                  </a:extLst>
                </a:gridCol>
              </a:tblGrid>
              <a:tr h="370850">
                <a:tc>
                  <a:txBody>
                    <a:bodyPr/>
                    <a:lstStyle/>
                    <a:p>
                      <a:pPr marL="0" marR="0" lvl="0" indent="0" algn="l" rtl="0">
                        <a:spcBef>
                          <a:spcPts val="0"/>
                        </a:spcBef>
                        <a:spcAft>
                          <a:spcPts val="0"/>
                        </a:spcAft>
                        <a:buNone/>
                      </a:pPr>
                      <a:endParaRPr sz="1800" dirty="0"/>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spcBef>
                          <a:spcPts val="0"/>
                        </a:spcBef>
                        <a:spcAft>
                          <a:spcPts val="0"/>
                        </a:spcAft>
                        <a:buNone/>
                      </a:pPr>
                      <a:endParaRPr sz="1800" dirty="0"/>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Clr>
                          <a:srgbClr val="0D266D"/>
                        </a:buClr>
                        <a:buSzPts val="1800"/>
                        <a:buFont typeface="Arial"/>
                        <a:buNone/>
                      </a:pPr>
                      <a:r>
                        <a:rPr lang="fr-CA" sz="1800" b="0" i="0" u="none" strike="noStrike" dirty="0">
                          <a:solidFill>
                            <a:srgbClr val="0D266D"/>
                          </a:solidFill>
                        </a:rPr>
                        <a:t>Fréquence cardiaque au repos (BPM)</a:t>
                      </a:r>
                      <a:endParaRPr dirty="0"/>
                    </a:p>
                  </a:txBody>
                  <a:tcPr marL="91450" marR="91450" marT="45725" marB="45725">
                    <a:lnT w="9525" cap="flat" cmpd="sng">
                      <a:solidFill>
                        <a:srgbClr val="000000">
                          <a:alpha val="0"/>
                        </a:srgbClr>
                      </a:solidFill>
                      <a:prstDash val="solid"/>
                      <a:round/>
                      <a:headEnd type="none" w="sm" len="sm"/>
                      <a:tailEnd type="none" w="sm" len="sm"/>
                    </a:lnT>
                    <a:solidFill>
                      <a:srgbClr val="CAE7F5">
                        <a:alpha val="49803"/>
                      </a:srgbClr>
                    </a:solidFill>
                  </a:tcPr>
                </a:tc>
                <a:tc>
                  <a:txBody>
                    <a:bodyPr/>
                    <a:lstStyle/>
                    <a:p>
                      <a:pPr marL="0" marR="0" lvl="0" indent="0" algn="ctr" rtl="0">
                        <a:spcBef>
                          <a:spcPts val="0"/>
                        </a:spcBef>
                        <a:spcAft>
                          <a:spcPts val="0"/>
                        </a:spcAft>
                        <a:buNone/>
                      </a:pPr>
                      <a:r>
                        <a:rPr lang="fr-CA" sz="1800" b="1">
                          <a:solidFill>
                            <a:srgbClr val="0D266D"/>
                          </a:solidFill>
                        </a:rPr>
                        <a:t>76</a:t>
                      </a:r>
                      <a:endParaRPr sz="1800">
                        <a:solidFill>
                          <a:srgbClr val="0D266D"/>
                        </a:solidFill>
                      </a:endParaRPr>
                    </a:p>
                  </a:txBody>
                  <a:tcPr marL="91450" marR="91450" marT="45725" marB="45725">
                    <a:lnT w="9525" cap="flat" cmpd="sng">
                      <a:solidFill>
                        <a:srgbClr val="000000">
                          <a:alpha val="0"/>
                        </a:srgbClr>
                      </a:solidFill>
                      <a:prstDash val="solid"/>
                      <a:round/>
                      <a:headEnd type="none" w="sm" len="sm"/>
                      <a:tailEnd type="none" w="sm" len="sm"/>
                    </a:lnT>
                    <a:solidFill>
                      <a:srgbClr val="CAE7F5">
                        <a:alpha val="49803"/>
                      </a:srgbClr>
                    </a:solidFill>
                  </a:tcPr>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Clr>
                          <a:srgbClr val="0D266D"/>
                        </a:buClr>
                        <a:buSzPts val="1800"/>
                        <a:buFont typeface="Arial"/>
                        <a:buNone/>
                      </a:pPr>
                      <a:r>
                        <a:rPr lang="fr-CA" sz="1800" b="0" i="0" u="none" strike="noStrike" dirty="0">
                          <a:solidFill>
                            <a:srgbClr val="0D266D"/>
                          </a:solidFill>
                        </a:rPr>
                        <a:t>Tension artérielle au repos (mm Hg)</a:t>
                      </a:r>
                      <a:endParaRPr dirty="0"/>
                    </a:p>
                  </a:txBody>
                  <a:tcPr marL="91450" marR="91450" marT="45725" marB="45725">
                    <a:solidFill>
                      <a:srgbClr val="CAE7F5">
                        <a:alpha val="49803"/>
                      </a:srgbClr>
                    </a:solidFill>
                  </a:tcPr>
                </a:tc>
                <a:tc>
                  <a:txBody>
                    <a:bodyPr/>
                    <a:lstStyle/>
                    <a:p>
                      <a:pPr marL="0" marR="0" lvl="0" indent="0" algn="ctr" rtl="0">
                        <a:spcBef>
                          <a:spcPts val="0"/>
                        </a:spcBef>
                        <a:spcAft>
                          <a:spcPts val="0"/>
                        </a:spcAft>
                        <a:buNone/>
                      </a:pPr>
                      <a:r>
                        <a:rPr lang="fr-CA" sz="1800" b="1">
                          <a:solidFill>
                            <a:srgbClr val="0D266D"/>
                          </a:solidFill>
                        </a:rPr>
                        <a:t>130/80</a:t>
                      </a:r>
                      <a:endParaRPr sz="1800">
                        <a:solidFill>
                          <a:srgbClr val="0D266D"/>
                        </a:solidFill>
                      </a:endParaRPr>
                    </a:p>
                  </a:txBody>
                  <a:tcPr marL="91450" marR="91450" marT="45725" marB="45725">
                    <a:solidFill>
                      <a:srgbClr val="CAE7F5">
                        <a:alpha val="49803"/>
                      </a:srgbClr>
                    </a:solidFill>
                  </a:tcPr>
                </a:tc>
                <a:extLst>
                  <a:ext uri="{0D108BD9-81ED-4DB2-BD59-A6C34878D82A}">
                    <a16:rowId xmlns:a16="http://schemas.microsoft.com/office/drawing/2014/main" val="10002"/>
                  </a:ext>
                </a:extLst>
              </a:tr>
              <a:tr h="370850">
                <a:tc>
                  <a:txBody>
                    <a:bodyPr/>
                    <a:lstStyle/>
                    <a:p>
                      <a:pPr marL="0" marR="0" lvl="0" indent="0" algn="l" rtl="0">
                        <a:spcBef>
                          <a:spcPts val="0"/>
                        </a:spcBef>
                        <a:spcAft>
                          <a:spcPts val="0"/>
                        </a:spcAft>
                        <a:buClr>
                          <a:srgbClr val="0D266D"/>
                        </a:buClr>
                        <a:buSzPts val="1800"/>
                        <a:buFont typeface="Arial"/>
                        <a:buNone/>
                      </a:pPr>
                      <a:r>
                        <a:rPr lang="fr-CA" sz="1800" b="0" i="0" u="none" strike="noStrike">
                          <a:solidFill>
                            <a:srgbClr val="0D266D"/>
                          </a:solidFill>
                        </a:rPr>
                        <a:t>Poids (kg)</a:t>
                      </a:r>
                      <a:endParaRPr/>
                    </a:p>
                  </a:txBody>
                  <a:tcPr marL="91450" marR="91450" marT="45725" marB="45725">
                    <a:solidFill>
                      <a:srgbClr val="CAE7F5">
                        <a:alpha val="49803"/>
                      </a:srgbClr>
                    </a:solidFill>
                  </a:tcPr>
                </a:tc>
                <a:tc>
                  <a:txBody>
                    <a:bodyPr/>
                    <a:lstStyle/>
                    <a:p>
                      <a:pPr marL="0" marR="0" lvl="0" indent="0" algn="ctr" rtl="0">
                        <a:spcBef>
                          <a:spcPts val="0"/>
                        </a:spcBef>
                        <a:spcAft>
                          <a:spcPts val="0"/>
                        </a:spcAft>
                        <a:buNone/>
                      </a:pPr>
                      <a:r>
                        <a:rPr lang="fr-CA" sz="1800" b="1" dirty="0">
                          <a:solidFill>
                            <a:srgbClr val="0D266D"/>
                          </a:solidFill>
                        </a:rPr>
                        <a:t>93,6</a:t>
                      </a:r>
                      <a:endParaRPr sz="1800" dirty="0">
                        <a:solidFill>
                          <a:srgbClr val="0D266D"/>
                        </a:solidFill>
                      </a:endParaRPr>
                    </a:p>
                  </a:txBody>
                  <a:tcPr marL="91450" marR="91450" marT="45725" marB="45725">
                    <a:solidFill>
                      <a:srgbClr val="CAE7F5">
                        <a:alpha val="49803"/>
                      </a:srgbClr>
                    </a:solidFill>
                  </a:tcPr>
                </a:tc>
                <a:extLst>
                  <a:ext uri="{0D108BD9-81ED-4DB2-BD59-A6C34878D82A}">
                    <a16:rowId xmlns:a16="http://schemas.microsoft.com/office/drawing/2014/main" val="10003"/>
                  </a:ext>
                </a:extLst>
              </a:tr>
              <a:tr h="370850">
                <a:tc>
                  <a:txBody>
                    <a:bodyPr/>
                    <a:lstStyle/>
                    <a:p>
                      <a:pPr marL="0" marR="0" lvl="0" indent="0" algn="l" rtl="0">
                        <a:spcBef>
                          <a:spcPts val="0"/>
                        </a:spcBef>
                        <a:spcAft>
                          <a:spcPts val="0"/>
                        </a:spcAft>
                        <a:buClr>
                          <a:srgbClr val="0D266D"/>
                        </a:buClr>
                        <a:buSzPts val="1800"/>
                        <a:buFont typeface="Arial"/>
                        <a:buNone/>
                      </a:pPr>
                      <a:r>
                        <a:rPr lang="fr-CA" sz="1800" b="0" i="0" u="none" strike="noStrike">
                          <a:solidFill>
                            <a:srgbClr val="0D266D"/>
                          </a:solidFill>
                        </a:rPr>
                        <a:t>Taille (m)</a:t>
                      </a:r>
                      <a:endParaRPr/>
                    </a:p>
                  </a:txBody>
                  <a:tcPr marL="91450" marR="91450" marT="45725" marB="45725">
                    <a:solidFill>
                      <a:srgbClr val="CAE7F5">
                        <a:alpha val="49803"/>
                      </a:srgbClr>
                    </a:solidFill>
                  </a:tcPr>
                </a:tc>
                <a:tc>
                  <a:txBody>
                    <a:bodyPr/>
                    <a:lstStyle/>
                    <a:p>
                      <a:pPr marL="0" marR="0" lvl="0" indent="0" algn="ctr" rtl="0">
                        <a:spcBef>
                          <a:spcPts val="0"/>
                        </a:spcBef>
                        <a:spcAft>
                          <a:spcPts val="0"/>
                        </a:spcAft>
                        <a:buNone/>
                      </a:pPr>
                      <a:r>
                        <a:rPr lang="fr-CA" sz="1800" b="1" dirty="0">
                          <a:solidFill>
                            <a:srgbClr val="0D266D"/>
                          </a:solidFill>
                        </a:rPr>
                        <a:t>1,64</a:t>
                      </a:r>
                      <a:endParaRPr sz="1800" dirty="0">
                        <a:solidFill>
                          <a:srgbClr val="0D266D"/>
                        </a:solidFill>
                      </a:endParaRPr>
                    </a:p>
                  </a:txBody>
                  <a:tcPr marL="91450" marR="91450" marT="45725" marB="45725">
                    <a:solidFill>
                      <a:srgbClr val="CAE7F5">
                        <a:alpha val="49803"/>
                      </a:srgbClr>
                    </a:solidFill>
                  </a:tcPr>
                </a:tc>
                <a:extLst>
                  <a:ext uri="{0D108BD9-81ED-4DB2-BD59-A6C34878D82A}">
                    <a16:rowId xmlns:a16="http://schemas.microsoft.com/office/drawing/2014/main" val="10004"/>
                  </a:ext>
                </a:extLst>
              </a:tr>
              <a:tr h="370850">
                <a:tc>
                  <a:txBody>
                    <a:bodyPr/>
                    <a:lstStyle/>
                    <a:p>
                      <a:pPr marL="0" marR="0" lvl="0" indent="0" algn="l" rtl="0">
                        <a:spcBef>
                          <a:spcPts val="0"/>
                        </a:spcBef>
                        <a:spcAft>
                          <a:spcPts val="0"/>
                        </a:spcAft>
                        <a:buClr>
                          <a:srgbClr val="0D266D"/>
                        </a:buClr>
                        <a:buSzPts val="1800"/>
                        <a:buFont typeface="Arial"/>
                        <a:buNone/>
                      </a:pPr>
                      <a:r>
                        <a:rPr lang="fr-CA" sz="1800" b="0" i="0" u="none" strike="noStrike" dirty="0">
                          <a:solidFill>
                            <a:srgbClr val="0D266D"/>
                          </a:solidFill>
                        </a:rPr>
                        <a:t>Circonférence de la taille (cm)</a:t>
                      </a:r>
                      <a:endParaRPr dirty="0"/>
                    </a:p>
                  </a:txBody>
                  <a:tcPr marL="91450" marR="91450" marT="45725" marB="45725">
                    <a:solidFill>
                      <a:srgbClr val="CAE7F5">
                        <a:alpha val="49803"/>
                      </a:srgbClr>
                    </a:solidFill>
                  </a:tcPr>
                </a:tc>
                <a:tc>
                  <a:txBody>
                    <a:bodyPr/>
                    <a:lstStyle/>
                    <a:p>
                      <a:pPr marL="0" marR="0" lvl="0" indent="0" algn="ctr" rtl="0">
                        <a:spcBef>
                          <a:spcPts val="0"/>
                        </a:spcBef>
                        <a:spcAft>
                          <a:spcPts val="0"/>
                        </a:spcAft>
                        <a:buNone/>
                      </a:pPr>
                      <a:r>
                        <a:rPr lang="fr-CA" sz="1800" b="1" dirty="0">
                          <a:solidFill>
                            <a:srgbClr val="0D266D"/>
                          </a:solidFill>
                        </a:rPr>
                        <a:t>117,3</a:t>
                      </a:r>
                      <a:endParaRPr sz="1800" dirty="0">
                        <a:solidFill>
                          <a:srgbClr val="0D266D"/>
                        </a:solidFill>
                      </a:endParaRPr>
                    </a:p>
                  </a:txBody>
                  <a:tcPr marL="91450" marR="91450" marT="45725" marB="45725">
                    <a:solidFill>
                      <a:srgbClr val="CAE7F5">
                        <a:alpha val="49803"/>
                      </a:srgbClr>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p41"/>
          <p:cNvSpPr txBox="1">
            <a:spLocks noGrp="1"/>
          </p:cNvSpPr>
          <p:nvPr>
            <p:ph type="title"/>
          </p:nvPr>
        </p:nvSpPr>
        <p:spPr>
          <a:xfrm>
            <a:off x="1768775" y="363755"/>
            <a:ext cx="7160436"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Mesures de repos et anthropométriques</a:t>
            </a:r>
            <a:endParaRPr dirty="0"/>
          </a:p>
        </p:txBody>
      </p:sp>
      <p:sp>
        <p:nvSpPr>
          <p:cNvPr id="441" name="Google Shape;441;p41"/>
          <p:cNvSpPr txBox="1">
            <a:spLocks noGrp="1"/>
          </p:cNvSpPr>
          <p:nvPr>
            <p:ph type="body" idx="2"/>
          </p:nvPr>
        </p:nvSpPr>
        <p:spPr>
          <a:xfrm>
            <a:off x="258793" y="6361325"/>
            <a:ext cx="1717376" cy="2177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D60B41"/>
              </a:buClr>
              <a:buSzPts val="1200"/>
              <a:buNone/>
            </a:pPr>
            <a:r>
              <a:rPr lang="fr-CA" dirty="0"/>
              <a:t>Hypertension artérielle</a:t>
            </a:r>
            <a:endParaRPr dirty="0"/>
          </a:p>
        </p:txBody>
      </p:sp>
      <p:pic>
        <p:nvPicPr>
          <p:cNvPr id="442" name="Google Shape;442;p41" descr="Cœur avec battements avec un remplissage uni"/>
          <p:cNvPicPr preferRelativeResize="0"/>
          <p:nvPr/>
        </p:nvPicPr>
        <p:blipFill rotWithShape="1">
          <a:blip r:embed="rId3">
            <a:alphaModFix/>
          </a:blip>
          <a:srcRect/>
          <a:stretch/>
        </p:blipFill>
        <p:spPr>
          <a:xfrm>
            <a:off x="466186" y="17251"/>
            <a:ext cx="1302589" cy="1302589"/>
          </a:xfrm>
          <a:prstGeom prst="rect">
            <a:avLst/>
          </a:prstGeom>
          <a:noFill/>
          <a:ln>
            <a:noFill/>
          </a:ln>
        </p:spPr>
      </p:pic>
      <p:sp>
        <p:nvSpPr>
          <p:cNvPr id="443" name="Google Shape;443;p41"/>
          <p:cNvSpPr txBox="1"/>
          <p:nvPr/>
        </p:nvSpPr>
        <p:spPr>
          <a:xfrm>
            <a:off x="311700" y="1509259"/>
            <a:ext cx="8520600" cy="3416400"/>
          </a:xfrm>
          <a:prstGeom prst="rect">
            <a:avLst/>
          </a:prstGeom>
          <a:noFill/>
          <a:ln>
            <a:noFill/>
          </a:ln>
        </p:spPr>
        <p:txBody>
          <a:bodyPr spcFirstLastPara="1" wrap="square" lIns="91425" tIns="91425" rIns="91425" bIns="91425" anchor="t" anchorCtr="0">
            <a:normAutofit/>
          </a:bodyPr>
          <a:lstStyle/>
          <a:p>
            <a:pPr marL="0" marR="0" lvl="0" indent="0" algn="l" rtl="0">
              <a:lnSpc>
                <a:spcPct val="90000"/>
              </a:lnSpc>
              <a:spcBef>
                <a:spcPts val="1000"/>
              </a:spcBef>
              <a:spcAft>
                <a:spcPts val="0"/>
              </a:spcAft>
              <a:buClr>
                <a:schemeClr val="dk1"/>
              </a:buClr>
              <a:buSzPts val="2400"/>
              <a:buFont typeface="Arial"/>
              <a:buNone/>
            </a:pPr>
            <a:endParaRPr sz="2400" b="1">
              <a:solidFill>
                <a:srgbClr val="0D266D"/>
              </a:solidFill>
              <a:latin typeface="Arial"/>
              <a:ea typeface="Arial"/>
              <a:cs typeface="Arial"/>
              <a:sym typeface="Arial"/>
            </a:endParaRPr>
          </a:p>
          <a:p>
            <a:pPr marL="0" marR="0" lvl="0" indent="0" algn="l" rtl="0">
              <a:lnSpc>
                <a:spcPct val="90000"/>
              </a:lnSpc>
              <a:spcBef>
                <a:spcPts val="1200"/>
              </a:spcBef>
              <a:spcAft>
                <a:spcPts val="0"/>
              </a:spcAft>
              <a:buClr>
                <a:schemeClr val="dk1"/>
              </a:buClr>
              <a:buSzPts val="2400"/>
              <a:buFont typeface="Arial"/>
              <a:buNone/>
            </a:pPr>
            <a:endParaRPr sz="2400" b="1">
              <a:solidFill>
                <a:srgbClr val="0D266D"/>
              </a:solidFill>
              <a:latin typeface="Arial"/>
              <a:ea typeface="Arial"/>
              <a:cs typeface="Arial"/>
              <a:sym typeface="Arial"/>
            </a:endParaRPr>
          </a:p>
        </p:txBody>
      </p:sp>
      <p:sp>
        <p:nvSpPr>
          <p:cNvPr id="444" name="Google Shape;444;p41"/>
          <p:cNvSpPr txBox="1"/>
          <p:nvPr/>
        </p:nvSpPr>
        <p:spPr>
          <a:xfrm>
            <a:off x="335763" y="1531545"/>
            <a:ext cx="8467693" cy="4904643"/>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1000"/>
              </a:spcBef>
              <a:spcAft>
                <a:spcPts val="0"/>
              </a:spcAft>
              <a:buClr>
                <a:srgbClr val="0D266D"/>
              </a:buClr>
              <a:buSzPts val="2400"/>
              <a:buFont typeface="Arial"/>
              <a:buNone/>
            </a:pPr>
            <a:r>
              <a:rPr lang="fr-CA" sz="2400" b="1" dirty="0">
                <a:solidFill>
                  <a:srgbClr val="0D266D"/>
                </a:solidFill>
                <a:latin typeface="Arial"/>
                <a:ea typeface="Arial"/>
                <a:cs typeface="Arial"/>
                <a:sym typeface="Arial"/>
              </a:rPr>
              <a:t>Calculez l’indice de masse corporelle (IMC) et interprétez les mesures de repos et anthropométriques (IMC et circonférence de la taille) de monsieur Paquet.</a:t>
            </a:r>
            <a:endParaRPr sz="2400" dirty="0">
              <a:solidFill>
                <a:srgbClr val="0D266D"/>
              </a:solidFill>
              <a:latin typeface="Arial"/>
              <a:ea typeface="Arial"/>
              <a:cs typeface="Arial"/>
              <a:sym typeface="Arial"/>
            </a:endParaRPr>
          </a:p>
          <a:p>
            <a:pPr marL="0" marR="0" lvl="0" indent="0" algn="l" rtl="0">
              <a:lnSpc>
                <a:spcPct val="105000"/>
              </a:lnSpc>
              <a:spcBef>
                <a:spcPts val="1200"/>
              </a:spcBef>
              <a:spcAft>
                <a:spcPts val="0"/>
              </a:spcAft>
              <a:buClr>
                <a:srgbClr val="0D266D"/>
              </a:buClr>
              <a:buSzPts val="605"/>
              <a:buFont typeface="Arial"/>
              <a:buNone/>
            </a:pPr>
            <a:r>
              <a:rPr lang="fr-CA" sz="2000" b="1" dirty="0">
                <a:solidFill>
                  <a:srgbClr val="0D266D"/>
                </a:solidFill>
                <a:latin typeface="Arial"/>
                <a:ea typeface="Arial"/>
                <a:cs typeface="Arial"/>
                <a:sym typeface="Arial"/>
              </a:rPr>
              <a:t>1)</a:t>
            </a:r>
            <a:r>
              <a:rPr lang="fr-CA" sz="2000" dirty="0">
                <a:solidFill>
                  <a:srgbClr val="0D266D"/>
                </a:solidFill>
                <a:latin typeface="Arial"/>
                <a:ea typeface="Arial"/>
                <a:cs typeface="Arial"/>
                <a:sym typeface="Arial"/>
              </a:rPr>
              <a:t> La fréquence cardiaque et la tension artérielle au repos sont considérées comme </a:t>
            </a:r>
            <a:r>
              <a:rPr lang="fr-CA" sz="2000" dirty="0">
                <a:solidFill>
                  <a:srgbClr val="0D266D"/>
                </a:solidFill>
                <a:highlight>
                  <a:srgbClr val="CAE7F5"/>
                </a:highlight>
                <a:latin typeface="Arial"/>
                <a:ea typeface="Arial"/>
                <a:cs typeface="Arial"/>
                <a:sym typeface="Arial"/>
              </a:rPr>
              <a:t>« normales »</a:t>
            </a:r>
            <a:r>
              <a:rPr lang="fr-CA" sz="2000" dirty="0">
                <a:solidFill>
                  <a:srgbClr val="0D266D"/>
                </a:solidFill>
                <a:latin typeface="Arial"/>
                <a:ea typeface="Arial"/>
                <a:cs typeface="Arial"/>
                <a:sym typeface="Arial"/>
              </a:rPr>
              <a:t>.</a:t>
            </a:r>
            <a:endParaRPr sz="2000" dirty="0"/>
          </a:p>
          <a:p>
            <a:pPr marL="0" marR="0" lvl="0" indent="0" algn="l" rtl="0">
              <a:lnSpc>
                <a:spcPct val="105000"/>
              </a:lnSpc>
              <a:spcBef>
                <a:spcPts val="1200"/>
              </a:spcBef>
              <a:spcAft>
                <a:spcPts val="0"/>
              </a:spcAft>
              <a:buClr>
                <a:srgbClr val="0D266D"/>
              </a:buClr>
              <a:buSzPts val="605"/>
              <a:buFont typeface="Arial"/>
              <a:buNone/>
            </a:pPr>
            <a:r>
              <a:rPr lang="fr-CA" sz="2000" b="1" dirty="0">
                <a:solidFill>
                  <a:srgbClr val="0D266D"/>
                </a:solidFill>
                <a:latin typeface="Arial"/>
                <a:ea typeface="Arial"/>
                <a:cs typeface="Arial"/>
                <a:sym typeface="Arial"/>
              </a:rPr>
              <a:t>2)</a:t>
            </a:r>
            <a:r>
              <a:rPr lang="fr-CA" sz="2000" dirty="0">
                <a:solidFill>
                  <a:srgbClr val="0D266D"/>
                </a:solidFill>
                <a:latin typeface="Arial"/>
                <a:ea typeface="Arial"/>
                <a:cs typeface="Arial"/>
                <a:sym typeface="Arial"/>
              </a:rPr>
              <a:t> L’indice de masse corporelle de </a:t>
            </a:r>
            <a:r>
              <a:rPr lang="fr-CA" sz="2000" dirty="0">
                <a:solidFill>
                  <a:srgbClr val="0D266D"/>
                </a:solidFill>
              </a:rPr>
              <a:t>m</a:t>
            </a:r>
            <a:r>
              <a:rPr lang="fr-CA" sz="2000" dirty="0">
                <a:solidFill>
                  <a:srgbClr val="0D266D"/>
                </a:solidFill>
                <a:latin typeface="Arial"/>
                <a:ea typeface="Arial"/>
                <a:cs typeface="Arial"/>
                <a:sym typeface="Arial"/>
              </a:rPr>
              <a:t>onsieur Paquet est de </a:t>
            </a:r>
            <a:r>
              <a:rPr lang="fr-CA" sz="2000" dirty="0">
                <a:solidFill>
                  <a:srgbClr val="0D266D"/>
                </a:solidFill>
                <a:highlight>
                  <a:srgbClr val="CAE7F5"/>
                </a:highlight>
                <a:latin typeface="Arial"/>
                <a:ea typeface="Arial"/>
                <a:cs typeface="Arial"/>
                <a:sym typeface="Arial"/>
              </a:rPr>
              <a:t>34,8</a:t>
            </a:r>
            <a:r>
              <a:rPr lang="fr-CA" sz="2000" dirty="0">
                <a:solidFill>
                  <a:srgbClr val="0D266D"/>
                </a:solidFill>
                <a:latin typeface="Arial"/>
                <a:ea typeface="Arial"/>
                <a:cs typeface="Arial"/>
                <a:sym typeface="Arial"/>
              </a:rPr>
              <a:t> kg/m</a:t>
            </a:r>
            <a:r>
              <a:rPr lang="fr-CA" sz="2000" baseline="30000" dirty="0">
                <a:solidFill>
                  <a:srgbClr val="0D266D"/>
                </a:solidFill>
                <a:latin typeface="Arial"/>
                <a:ea typeface="Arial"/>
                <a:cs typeface="Arial"/>
                <a:sym typeface="Arial"/>
              </a:rPr>
              <a:t>2</a:t>
            </a:r>
            <a:r>
              <a:rPr lang="fr-CA" sz="2000" dirty="0">
                <a:solidFill>
                  <a:srgbClr val="0D266D"/>
                </a:solidFill>
                <a:latin typeface="Arial"/>
                <a:ea typeface="Arial"/>
                <a:cs typeface="Arial"/>
                <a:sym typeface="Arial"/>
              </a:rPr>
              <a:t> ce qui correspond à la catégorie </a:t>
            </a:r>
            <a:r>
              <a:rPr lang="fr-CA" sz="2000" dirty="0">
                <a:solidFill>
                  <a:srgbClr val="0D266D"/>
                </a:solidFill>
                <a:highlight>
                  <a:srgbClr val="CAE7F5"/>
                </a:highlight>
                <a:latin typeface="Arial"/>
                <a:ea typeface="Arial"/>
                <a:cs typeface="Arial"/>
                <a:sym typeface="Arial"/>
              </a:rPr>
              <a:t>« obésité, classe I »</a:t>
            </a:r>
            <a:r>
              <a:rPr lang="fr-CA" sz="2000" dirty="0">
                <a:solidFill>
                  <a:srgbClr val="0D266D"/>
                </a:solidFill>
                <a:latin typeface="Arial"/>
                <a:ea typeface="Arial"/>
                <a:cs typeface="Arial"/>
                <a:sym typeface="Arial"/>
              </a:rPr>
              <a:t>.</a:t>
            </a:r>
            <a:endParaRPr sz="2000" dirty="0">
              <a:solidFill>
                <a:srgbClr val="0D266D"/>
              </a:solidFill>
              <a:highlight>
                <a:srgbClr val="FFFF00"/>
              </a:highlight>
              <a:latin typeface="Arial"/>
              <a:ea typeface="Arial"/>
              <a:cs typeface="Arial"/>
              <a:sym typeface="Arial"/>
            </a:endParaRPr>
          </a:p>
          <a:p>
            <a:pPr marL="0" marR="0" lvl="0" indent="0" algn="l" rtl="0">
              <a:lnSpc>
                <a:spcPct val="105000"/>
              </a:lnSpc>
              <a:spcBef>
                <a:spcPts val="1200"/>
              </a:spcBef>
              <a:spcAft>
                <a:spcPts val="1200"/>
              </a:spcAft>
              <a:buClr>
                <a:srgbClr val="0D266D"/>
              </a:buClr>
              <a:buSzPts val="605"/>
              <a:buFont typeface="Arial"/>
              <a:buNone/>
            </a:pPr>
            <a:r>
              <a:rPr lang="fr-CA" sz="2000" b="1" dirty="0">
                <a:solidFill>
                  <a:srgbClr val="0D266D"/>
                </a:solidFill>
                <a:latin typeface="Arial"/>
                <a:ea typeface="Arial"/>
                <a:cs typeface="Arial"/>
                <a:sym typeface="Arial"/>
              </a:rPr>
              <a:t>3)</a:t>
            </a:r>
            <a:r>
              <a:rPr lang="fr-CA" sz="2000" dirty="0">
                <a:solidFill>
                  <a:srgbClr val="0D266D"/>
                </a:solidFill>
                <a:latin typeface="Arial"/>
                <a:ea typeface="Arial"/>
                <a:cs typeface="Arial"/>
                <a:sym typeface="Arial"/>
              </a:rPr>
              <a:t> La circonférence de la taille de </a:t>
            </a:r>
            <a:r>
              <a:rPr lang="fr-CA" sz="2000" dirty="0">
                <a:solidFill>
                  <a:srgbClr val="0D266D"/>
                </a:solidFill>
              </a:rPr>
              <a:t>m</a:t>
            </a:r>
            <a:r>
              <a:rPr lang="fr-CA" sz="2000" dirty="0">
                <a:solidFill>
                  <a:srgbClr val="0D266D"/>
                </a:solidFill>
                <a:latin typeface="Arial"/>
                <a:ea typeface="Arial"/>
                <a:cs typeface="Arial"/>
                <a:sym typeface="Arial"/>
              </a:rPr>
              <a:t>onsieur Paquet est de 117,3 cm, ce qui correspond à la catégorie </a:t>
            </a:r>
            <a:r>
              <a:rPr lang="fr-CA" sz="2000" dirty="0">
                <a:solidFill>
                  <a:srgbClr val="0D266D"/>
                </a:solidFill>
                <a:highlight>
                  <a:srgbClr val="CAE7F5"/>
                </a:highlight>
                <a:latin typeface="Arial"/>
                <a:ea typeface="Arial"/>
                <a:cs typeface="Arial"/>
                <a:sym typeface="Arial"/>
              </a:rPr>
              <a:t>« obésité abdominale ».</a:t>
            </a:r>
            <a:endParaRPr sz="2000" b="1" dirty="0">
              <a:solidFill>
                <a:srgbClr val="0D266D"/>
              </a:solidFill>
              <a:highlight>
                <a:srgbClr val="CAE7F5"/>
              </a:highlight>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48"/>
        <p:cNvGrpSpPr/>
        <p:nvPr/>
      </p:nvGrpSpPr>
      <p:grpSpPr>
        <a:xfrm>
          <a:off x="0" y="0"/>
          <a:ext cx="0" cy="0"/>
          <a:chOff x="0" y="0"/>
          <a:chExt cx="0" cy="0"/>
        </a:xfrm>
      </p:grpSpPr>
      <p:sp>
        <p:nvSpPr>
          <p:cNvPr id="450" name="Google Shape;450;p42"/>
          <p:cNvSpPr txBox="1">
            <a:spLocks noGrp="1"/>
          </p:cNvSpPr>
          <p:nvPr>
            <p:ph type="body" idx="1"/>
          </p:nvPr>
        </p:nvSpPr>
        <p:spPr>
          <a:xfrm>
            <a:off x="520422" y="2188629"/>
            <a:ext cx="8146500" cy="733475"/>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rgbClr val="0D266D"/>
              </a:buClr>
              <a:buSzPts val="1800"/>
              <a:buNone/>
            </a:pPr>
            <a:r>
              <a:rPr lang="fr-CA" sz="2600" b="1" dirty="0">
                <a:solidFill>
                  <a:srgbClr val="0D266D"/>
                </a:solidFill>
              </a:rPr>
              <a:t>Calcul de l’indice de masse corporelle (IMC) :</a:t>
            </a:r>
            <a:endParaRPr dirty="0"/>
          </a:p>
          <a:p>
            <a:pPr marL="0" lvl="0" indent="0" algn="l" rtl="0">
              <a:lnSpc>
                <a:spcPct val="90000"/>
              </a:lnSpc>
              <a:spcBef>
                <a:spcPts val="0"/>
              </a:spcBef>
              <a:spcAft>
                <a:spcPts val="0"/>
              </a:spcAft>
              <a:buClr>
                <a:schemeClr val="dk1"/>
              </a:buClr>
              <a:buSzPts val="1800"/>
              <a:buNone/>
            </a:pPr>
            <a:endParaRPr sz="2600" b="1" i="0" u="none" strike="noStrike" dirty="0">
              <a:solidFill>
                <a:srgbClr val="0D266D"/>
              </a:solidFill>
            </a:endParaRPr>
          </a:p>
          <a:p>
            <a:pPr marL="0" lvl="0" indent="0" algn="l" rtl="0">
              <a:lnSpc>
                <a:spcPct val="90000"/>
              </a:lnSpc>
              <a:spcBef>
                <a:spcPts val="0"/>
              </a:spcBef>
              <a:spcAft>
                <a:spcPts val="0"/>
              </a:spcAft>
              <a:buClr>
                <a:srgbClr val="0D266D"/>
              </a:buClr>
              <a:buSzPts val="1800"/>
              <a:buNone/>
            </a:pPr>
            <a:r>
              <a:rPr lang="fr-CA" sz="2600" b="1" dirty="0">
                <a:solidFill>
                  <a:srgbClr val="0D266D"/>
                </a:solidFill>
              </a:rPr>
              <a:t>	</a:t>
            </a:r>
            <a:r>
              <a:rPr lang="fr-CA" sz="2600" dirty="0">
                <a:solidFill>
                  <a:srgbClr val="0D266D"/>
                </a:solidFill>
              </a:rPr>
              <a:t>IMC = poids (kg)/taille (m)</a:t>
            </a:r>
            <a:r>
              <a:rPr lang="fr-CA" sz="2600" baseline="30000" dirty="0">
                <a:solidFill>
                  <a:srgbClr val="0D266D"/>
                </a:solidFill>
              </a:rPr>
              <a:t>2</a:t>
            </a:r>
            <a:endParaRPr sz="2600" i="0" u="none" strike="noStrike" baseline="30000" dirty="0">
              <a:solidFill>
                <a:srgbClr val="0D266D"/>
              </a:solidFill>
            </a:endParaRPr>
          </a:p>
          <a:p>
            <a:pPr marL="0" lvl="0" indent="0" algn="l" rtl="0">
              <a:lnSpc>
                <a:spcPct val="90000"/>
              </a:lnSpc>
              <a:spcBef>
                <a:spcPts val="0"/>
              </a:spcBef>
              <a:spcAft>
                <a:spcPts val="0"/>
              </a:spcAft>
              <a:buClr>
                <a:schemeClr val="dk1"/>
              </a:buClr>
              <a:buSzPts val="1800"/>
              <a:buNone/>
            </a:pPr>
            <a:endParaRPr sz="2600" b="0" i="0" u="none" strike="noStrike" dirty="0">
              <a:solidFill>
                <a:srgbClr val="0D266D"/>
              </a:solidFill>
            </a:endParaRPr>
          </a:p>
          <a:p>
            <a:pPr marL="0" lvl="0" indent="0" algn="l" rtl="0">
              <a:lnSpc>
                <a:spcPct val="90000"/>
              </a:lnSpc>
              <a:spcBef>
                <a:spcPts val="0"/>
              </a:spcBef>
              <a:spcAft>
                <a:spcPts val="0"/>
              </a:spcAft>
              <a:buClr>
                <a:schemeClr val="dk1"/>
              </a:buClr>
              <a:buSzPts val="1800"/>
              <a:buNone/>
            </a:pPr>
            <a:endParaRPr sz="2600" dirty="0">
              <a:solidFill>
                <a:schemeClr val="dk1"/>
              </a:solidFill>
            </a:endParaRPr>
          </a:p>
        </p:txBody>
      </p:sp>
    </p:spTree>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1880</TotalTime>
  <Words>3551</Words>
  <Application>Microsoft Macintosh PowerPoint</Application>
  <PresentationFormat>Affichage à l'écran (4:3)</PresentationFormat>
  <Paragraphs>317</Paragraphs>
  <Slides>33</Slides>
  <Notes>33</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33</vt:i4>
      </vt:variant>
    </vt:vector>
  </HeadingPairs>
  <TitlesOfParts>
    <vt:vector size="38" baseType="lpstr">
      <vt:lpstr>Calibri</vt:lpstr>
      <vt:lpstr>Aptos</vt:lpstr>
      <vt:lpstr>Play</vt:lpstr>
      <vt:lpstr>Arial</vt:lpstr>
      <vt:lpstr>Thème Office</vt:lpstr>
      <vt:lpstr>L’exercice et l’hypertension artérielle Partie 2</vt:lpstr>
      <vt:lpstr>Conditions d’utilisation</vt:lpstr>
      <vt:lpstr>Consignes d’utilisation</vt:lpstr>
      <vt:lpstr>Objectifs d’apprentissage</vt:lpstr>
      <vt:lpstr>Présentation PowerPoint</vt:lpstr>
      <vt:lpstr>Mesures de repos et anthropométriques</vt:lpstr>
      <vt:lpstr>Mesures de repos et anthropométriques</vt:lpstr>
      <vt:lpstr>Mesures de repos et anthropométriques</vt:lpstr>
      <vt:lpstr>Présentation PowerPoint</vt:lpstr>
      <vt:lpstr>Présentation PowerPoint</vt:lpstr>
      <vt:lpstr>Mesures de repos et anthropométriques</vt:lpstr>
      <vt:lpstr>Présentation PowerPoint</vt:lpstr>
      <vt:lpstr>Évaluation de la condition physique</vt:lpstr>
      <vt:lpstr>Mesures à l’effort</vt:lpstr>
      <vt:lpstr>Présentation PowerPoint</vt:lpstr>
      <vt:lpstr>Tension artérielle à l’effort</vt:lpstr>
      <vt:lpstr>Évaluation de la condition physique</vt:lpstr>
      <vt:lpstr>Présentation PowerPoint</vt:lpstr>
      <vt:lpstr>Données recueillies lors de l’évaluation  de la capacité cardiorespiratoire</vt:lpstr>
      <vt:lpstr>Présentation PowerPoint</vt:lpstr>
      <vt:lpstr>Présentation PowerPoint</vt:lpstr>
      <vt:lpstr>Évaluation de la réponse hémodynamique à l’effort</vt:lpstr>
      <vt:lpstr>Présentation PowerPoint</vt:lpstr>
      <vt:lpstr>Capacité cardiorespiratoire</vt:lpstr>
      <vt:lpstr>Présentation PowerPoint</vt:lpstr>
      <vt:lpstr>Présentation PowerPoint</vt:lpstr>
      <vt:lpstr>Prescription de l’exercice cardiovasculaire</vt:lpstr>
      <vt:lpstr>Présentation PowerPoint</vt:lpstr>
      <vt:lpstr>Présentation PowerPoint</vt:lpstr>
      <vt:lpstr>Références</vt:lpstr>
      <vt:lpstr>Bibliographie</vt:lpstr>
      <vt:lpstr>Remerciements</vt:lpstr>
      <vt:lpstr>L’exercice et l’hypertension artérielle – Partie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L’exercice et l’hypertension artérielle</dc:title>
  <dc:creator>Utilisateur de Microsoft Office</dc:creator>
  <cp:lastModifiedBy>Patricia Blackburn</cp:lastModifiedBy>
  <cp:revision>60</cp:revision>
  <cp:lastPrinted>2025-03-03T03:04:55Z</cp:lastPrinted>
  <dcterms:created xsi:type="dcterms:W3CDTF">2019-06-11T15:41:09Z</dcterms:created>
  <dcterms:modified xsi:type="dcterms:W3CDTF">2025-03-25T02:23:05Z</dcterms:modified>
</cp:coreProperties>
</file>